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bookmarkIdSeed="2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94" r:id="rId2"/>
    <p:sldId id="871" r:id="rId3"/>
    <p:sldId id="728" r:id="rId4"/>
    <p:sldId id="790" r:id="rId5"/>
    <p:sldId id="852" r:id="rId6"/>
    <p:sldId id="854" r:id="rId7"/>
    <p:sldId id="853" r:id="rId8"/>
    <p:sldId id="855" r:id="rId9"/>
    <p:sldId id="856" r:id="rId10"/>
    <p:sldId id="858" r:id="rId11"/>
    <p:sldId id="857" r:id="rId12"/>
    <p:sldId id="859" r:id="rId13"/>
    <p:sldId id="860" r:id="rId14"/>
    <p:sldId id="861" r:id="rId15"/>
    <p:sldId id="862" r:id="rId16"/>
    <p:sldId id="863" r:id="rId17"/>
    <p:sldId id="864" r:id="rId18"/>
    <p:sldId id="865" r:id="rId19"/>
    <p:sldId id="866" r:id="rId20"/>
    <p:sldId id="867" r:id="rId21"/>
    <p:sldId id="868" r:id="rId22"/>
    <p:sldId id="869" r:id="rId23"/>
    <p:sldId id="870" r:id="rId24"/>
    <p:sldId id="872" r:id="rId25"/>
    <p:sldId id="874" r:id="rId26"/>
    <p:sldId id="873" r:id="rId27"/>
    <p:sldId id="875" r:id="rId28"/>
    <p:sldId id="876" r:id="rId29"/>
    <p:sldId id="877" r:id="rId30"/>
    <p:sldId id="878" r:id="rId31"/>
    <p:sldId id="879" r:id="rId32"/>
    <p:sldId id="880" r:id="rId33"/>
    <p:sldId id="881" r:id="rId34"/>
    <p:sldId id="882" r:id="rId35"/>
    <p:sldId id="883" r:id="rId36"/>
    <p:sldId id="884" r:id="rId37"/>
    <p:sldId id="885" r:id="rId38"/>
    <p:sldId id="886" r:id="rId39"/>
    <p:sldId id="887" r:id="rId40"/>
    <p:sldId id="888" r:id="rId41"/>
    <p:sldId id="889" r:id="rId42"/>
    <p:sldId id="890" r:id="rId43"/>
    <p:sldId id="891" r:id="rId44"/>
    <p:sldId id="892" r:id="rId45"/>
    <p:sldId id="893" r:id="rId46"/>
    <p:sldId id="894" r:id="rId47"/>
    <p:sldId id="713" r:id="rId48"/>
  </p:sldIdLst>
  <p:sldSz cx="10693400" cy="7569200"/>
  <p:notesSz cx="6797675" cy="9925050"/>
  <p:embeddedFontLst>
    <p:embeddedFont>
      <p:font typeface="Aharoni" panose="02010803020104030203" pitchFamily="2" charset="-79"/>
      <p:bold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Helvetica" panose="020B0604020202020204" pitchFamily="34" charset="0"/>
      <p:regular r:id="rId56"/>
      <p:bold r:id="rId57"/>
      <p:italic r:id="rId58"/>
      <p:boldItalic r:id="rId59"/>
    </p:embeddedFont>
    <p:embeddedFont>
      <p:font typeface="TH Sarabun New" panose="020B0604020202020204" charset="-34"/>
      <p:regular r:id="rId60"/>
      <p:bold r:id="rId61"/>
      <p:italic r:id="rId62"/>
      <p:boldItalic r:id="rId63"/>
    </p:embeddedFont>
  </p:embeddedFontLst>
  <p:defaultTextStyle>
    <a:defPPr>
      <a:defRPr lang="th-TH"/>
    </a:defPPr>
    <a:lvl1pPr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1pPr>
    <a:lvl2pPr marL="4572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2pPr>
    <a:lvl3pPr marL="9144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3pPr>
    <a:lvl4pPr marL="13716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4pPr>
    <a:lvl5pPr marL="1828800" algn="l" rtl="0" fontAlgn="base">
      <a:spcBef>
        <a:spcPct val="0"/>
      </a:spcBef>
      <a:spcAft>
        <a:spcPct val="0"/>
      </a:spcAft>
      <a:defRPr sz="2800" b="1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5pPr>
    <a:lvl6pPr marL="2286000" algn="l" defTabSz="914400" rtl="0" eaLnBrk="1" latinLnBrk="0" hangingPunct="1">
      <a:defRPr sz="2800" b="1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6pPr>
    <a:lvl7pPr marL="2743200" algn="l" defTabSz="914400" rtl="0" eaLnBrk="1" latinLnBrk="0" hangingPunct="1">
      <a:defRPr sz="2800" b="1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7pPr>
    <a:lvl8pPr marL="3200400" algn="l" defTabSz="914400" rtl="0" eaLnBrk="1" latinLnBrk="0" hangingPunct="1">
      <a:defRPr sz="2800" b="1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8pPr>
    <a:lvl9pPr marL="3657600" algn="l" defTabSz="914400" rtl="0" eaLnBrk="1" latinLnBrk="0" hangingPunct="1">
      <a:defRPr sz="2800" b="1" kern="1200">
        <a:solidFill>
          <a:schemeClr val="tx1"/>
        </a:solidFill>
        <a:latin typeface="Arial" pitchFamily="34" charset="0"/>
        <a:ea typeface="+mn-ea"/>
        <a:cs typeface="Angsana New" pitchFamily="18" charset="-34"/>
      </a:defRPr>
    </a:lvl9pPr>
  </p:defaultTextStyle>
  <p:extLst>
    <p:ext uri="{521415D9-36F7-43E2-AB2F-B90AF26B5E84}">
      <p14:sectionLst xmlns:p14="http://schemas.microsoft.com/office/powerpoint/2010/main">
        <p14:section name="Core Section" id="{1D11577A-FF99-48E6-8A33-07A272708119}">
          <p14:sldIdLst>
            <p14:sldId id="294"/>
            <p14:sldId id="871"/>
            <p14:sldId id="728"/>
            <p14:sldId id="790"/>
            <p14:sldId id="852"/>
            <p14:sldId id="854"/>
            <p14:sldId id="853"/>
            <p14:sldId id="855"/>
            <p14:sldId id="856"/>
            <p14:sldId id="858"/>
            <p14:sldId id="857"/>
            <p14:sldId id="859"/>
            <p14:sldId id="860"/>
            <p14:sldId id="861"/>
            <p14:sldId id="862"/>
            <p14:sldId id="863"/>
            <p14:sldId id="864"/>
            <p14:sldId id="865"/>
            <p14:sldId id="866"/>
            <p14:sldId id="867"/>
            <p14:sldId id="868"/>
            <p14:sldId id="869"/>
            <p14:sldId id="870"/>
            <p14:sldId id="872"/>
            <p14:sldId id="874"/>
            <p14:sldId id="873"/>
            <p14:sldId id="875"/>
            <p14:sldId id="876"/>
            <p14:sldId id="877"/>
            <p14:sldId id="878"/>
            <p14:sldId id="879"/>
            <p14:sldId id="880"/>
            <p14:sldId id="881"/>
            <p14:sldId id="882"/>
            <p14:sldId id="883"/>
            <p14:sldId id="884"/>
            <p14:sldId id="885"/>
            <p14:sldId id="886"/>
            <p14:sldId id="887"/>
            <p14:sldId id="888"/>
            <p14:sldId id="889"/>
            <p14:sldId id="890"/>
            <p14:sldId id="891"/>
            <p14:sldId id="892"/>
            <p14:sldId id="893"/>
            <p14:sldId id="894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4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15FB"/>
    <a:srgbClr val="0000B8"/>
    <a:srgbClr val="FF0066"/>
    <a:srgbClr val="0099FF"/>
    <a:srgbClr val="151165"/>
    <a:srgbClr val="89BAEF"/>
    <a:srgbClr val="1D3B6D"/>
    <a:srgbClr val="66FF33"/>
    <a:srgbClr val="B4F385"/>
    <a:srgbClr val="3B45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ลักษณะสีปานกลาง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ลักษณะ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ลักษณะสีปานกลาง 2 - เน้น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ลักษณะสีปานกลาง 2 - เน้น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ลักษณะสีปานกลาง 2 - เน้น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ลักษณะสีปานกลาง 4 - เน้น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ลักษณะสีปานกลาง 4 - เน้น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ลักษณะสีปานกลาง 4 - เน้น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ลักษณะชุดรูปแบบ 1 - เน้น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ไม่มีลักษณะ ไม่มี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ไม่มีลักษณะ, เส้นตาราง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5758FB7-9AC5-4552-8A53-C91805E547FA}" styleName="ลักษณะชุดรูปแบบ 1 - เน้น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ลักษณะชุดรูปแบบ 1 - เน้น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สไตล์สีปานกลาง 2 - เน้น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19" autoAdjust="0"/>
    <p:restoredTop sz="78899" autoAdjust="0"/>
  </p:normalViewPr>
  <p:slideViewPr>
    <p:cSldViewPr>
      <p:cViewPr varScale="1">
        <p:scale>
          <a:sx n="82" d="100"/>
          <a:sy n="82" d="100"/>
        </p:scale>
        <p:origin x="1728" y="24"/>
      </p:cViewPr>
      <p:guideLst>
        <p:guide orient="horz" pos="2384"/>
        <p:guide pos="3368"/>
      </p:guideLst>
    </p:cSldViewPr>
  </p:slideViewPr>
  <p:outlineViewPr>
    <p:cViewPr>
      <p:scale>
        <a:sx n="33" d="100"/>
        <a:sy n="33" d="100"/>
      </p:scale>
      <p:origin x="0" y="23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8" d="100"/>
        <a:sy n="98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744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60" cy="496592"/>
          </a:xfrm>
          <a:prstGeom prst="rect">
            <a:avLst/>
          </a:prstGeom>
        </p:spPr>
        <p:txBody>
          <a:bodyPr vert="horz" lIns="90529" tIns="45265" rIns="90529" bIns="45265" rtlCol="0"/>
          <a:lstStyle>
            <a:lvl1pPr algn="l">
              <a:defRPr sz="11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sz="quarter" idx="1"/>
          </p:nvPr>
        </p:nvSpPr>
        <p:spPr>
          <a:xfrm>
            <a:off x="3850444" y="0"/>
            <a:ext cx="2945660" cy="496592"/>
          </a:xfrm>
          <a:prstGeom prst="rect">
            <a:avLst/>
          </a:prstGeom>
        </p:spPr>
        <p:txBody>
          <a:bodyPr vert="horz" lIns="90529" tIns="45265" rIns="90529" bIns="45265" rtlCol="0"/>
          <a:lstStyle>
            <a:lvl1pPr algn="r">
              <a:defRPr sz="1100" smtClean="0"/>
            </a:lvl1pPr>
          </a:lstStyle>
          <a:p>
            <a:pPr>
              <a:defRPr/>
            </a:pPr>
            <a:fld id="{B7DF5E61-6950-478D-A71A-4F50611D46E5}" type="datetimeFigureOut">
              <a:rPr lang="th-TH"/>
              <a:pPr>
                <a:defRPr/>
              </a:pPr>
              <a:t>04/10/63</a:t>
            </a:fld>
            <a:endParaRPr lang="th-TH"/>
          </a:p>
        </p:txBody>
      </p:sp>
      <p:sp>
        <p:nvSpPr>
          <p:cNvPr id="4" name="ตัวยึดท้ายกระดาษ 3"/>
          <p:cNvSpPr>
            <a:spLocks noGrp="1"/>
          </p:cNvSpPr>
          <p:nvPr>
            <p:ph type="ftr" sz="quarter" idx="2"/>
          </p:nvPr>
        </p:nvSpPr>
        <p:spPr>
          <a:xfrm>
            <a:off x="1" y="9426766"/>
            <a:ext cx="2945660" cy="496592"/>
          </a:xfrm>
          <a:prstGeom prst="rect">
            <a:avLst/>
          </a:prstGeom>
        </p:spPr>
        <p:txBody>
          <a:bodyPr vert="horz" lIns="90529" tIns="45265" rIns="90529" bIns="45265" rtlCol="0" anchor="b"/>
          <a:lstStyle>
            <a:lvl1pPr algn="l">
              <a:defRPr sz="1100"/>
            </a:lvl1pPr>
          </a:lstStyle>
          <a:p>
            <a:pPr>
              <a:defRPr/>
            </a:pPr>
            <a:endParaRPr lang="th-TH"/>
          </a:p>
        </p:txBody>
      </p:sp>
      <p:sp>
        <p:nvSpPr>
          <p:cNvPr id="5" name="ตัวยึดหมายเลขภาพนิ่ง 4"/>
          <p:cNvSpPr>
            <a:spLocks noGrp="1"/>
          </p:cNvSpPr>
          <p:nvPr>
            <p:ph type="sldNum" sz="quarter" idx="3"/>
          </p:nvPr>
        </p:nvSpPr>
        <p:spPr>
          <a:xfrm>
            <a:off x="3850444" y="9426766"/>
            <a:ext cx="2945660" cy="496592"/>
          </a:xfrm>
          <a:prstGeom prst="rect">
            <a:avLst/>
          </a:prstGeom>
        </p:spPr>
        <p:txBody>
          <a:bodyPr vert="horz" lIns="90529" tIns="45265" rIns="90529" bIns="45265" rtlCol="0" anchor="b"/>
          <a:lstStyle>
            <a:lvl1pPr algn="r">
              <a:defRPr sz="1100" smtClean="0"/>
            </a:lvl1pPr>
          </a:lstStyle>
          <a:p>
            <a:pPr>
              <a:defRPr/>
            </a:pPr>
            <a:fld id="{D3027018-127E-48DD-A9F7-6A3FFCDAFFEE}" type="slidenum">
              <a:rPr lang="th-TH"/>
              <a:pPr>
                <a:defRPr/>
              </a:pPr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94982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ยึดหัวกระดาษ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60" cy="496592"/>
          </a:xfrm>
          <a:prstGeom prst="rect">
            <a:avLst/>
          </a:prstGeom>
        </p:spPr>
        <p:txBody>
          <a:bodyPr vert="horz" lIns="90529" tIns="45265" rIns="90529" bIns="45265" rtlCol="0"/>
          <a:lstStyle>
            <a:lvl1pPr algn="l">
              <a:defRPr sz="1100">
                <a:latin typeface="Arial" charset="0"/>
                <a:cs typeface="Angsana New" charset="-34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ตัวยึดวันที่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60" cy="496592"/>
          </a:xfrm>
          <a:prstGeom prst="rect">
            <a:avLst/>
          </a:prstGeom>
        </p:spPr>
        <p:txBody>
          <a:bodyPr vert="horz" lIns="90529" tIns="45265" rIns="90529" bIns="45265" rtlCol="0"/>
          <a:lstStyle>
            <a:lvl1pPr algn="r">
              <a:defRPr sz="1100">
                <a:latin typeface="Arial" charset="0"/>
                <a:cs typeface="Angsana New" charset="-34"/>
              </a:defRPr>
            </a:lvl1pPr>
          </a:lstStyle>
          <a:p>
            <a:pPr>
              <a:defRPr/>
            </a:pPr>
            <a:fld id="{989775DC-C4DA-4BD4-8F7D-2D63DD57680B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4" name="ตัวยึดรูปบนภาพนิ่ง 3"/>
          <p:cNvSpPr>
            <a:spLocks noGrp="1" noRot="1" noChangeAspect="1"/>
          </p:cNvSpPr>
          <p:nvPr>
            <p:ph type="sldImg" idx="2"/>
          </p:nvPr>
        </p:nvSpPr>
        <p:spPr>
          <a:xfrm>
            <a:off x="769938" y="744538"/>
            <a:ext cx="52578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529" tIns="45265" rIns="90529" bIns="45265" rtlCol="0" anchor="ctr"/>
          <a:lstStyle/>
          <a:p>
            <a:pPr lvl="0"/>
            <a:endParaRPr lang="en-US" noProof="0"/>
          </a:p>
        </p:txBody>
      </p:sp>
      <p:sp>
        <p:nvSpPr>
          <p:cNvPr id="5" name="ตัวยึด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679768" y="4715078"/>
            <a:ext cx="5438140" cy="4465936"/>
          </a:xfrm>
          <a:prstGeom prst="rect">
            <a:avLst/>
          </a:prstGeom>
        </p:spPr>
        <p:txBody>
          <a:bodyPr vert="horz" lIns="90529" tIns="45265" rIns="90529" bIns="45265" rtlCol="0">
            <a:normAutofit/>
          </a:bodyPr>
          <a:lstStyle/>
          <a:p>
            <a:pPr lvl="0"/>
            <a:r>
              <a:rPr lang="th-TH" noProof="0"/>
              <a:t>คลิกเพื่อแก้ไขลักษณะของข้อความต้นแบบ</a:t>
            </a:r>
          </a:p>
          <a:p>
            <a:pPr lvl="1"/>
            <a:r>
              <a:rPr lang="th-TH" noProof="0"/>
              <a:t>ระดับที่สอง</a:t>
            </a:r>
          </a:p>
          <a:p>
            <a:pPr lvl="2"/>
            <a:r>
              <a:rPr lang="th-TH" noProof="0"/>
              <a:t>ระดับที่สาม</a:t>
            </a:r>
          </a:p>
          <a:p>
            <a:pPr lvl="3"/>
            <a:r>
              <a:rPr lang="th-TH" noProof="0"/>
              <a:t>ระดับที่สี่</a:t>
            </a:r>
          </a:p>
          <a:p>
            <a:pPr lvl="4"/>
            <a:r>
              <a:rPr lang="th-TH" noProof="0"/>
              <a:t>ระดับที่ห้า</a:t>
            </a:r>
            <a:endParaRPr lang="en-US" noProof="0"/>
          </a:p>
        </p:txBody>
      </p:sp>
      <p:sp>
        <p:nvSpPr>
          <p:cNvPr id="6" name="ตัวยึด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1" y="9426766"/>
            <a:ext cx="2945660" cy="496592"/>
          </a:xfrm>
          <a:prstGeom prst="rect">
            <a:avLst/>
          </a:prstGeom>
        </p:spPr>
        <p:txBody>
          <a:bodyPr vert="horz" lIns="90529" tIns="45265" rIns="90529" bIns="45265" rtlCol="0" anchor="b"/>
          <a:lstStyle>
            <a:lvl1pPr algn="l">
              <a:defRPr sz="1100">
                <a:latin typeface="Arial" charset="0"/>
                <a:cs typeface="Angsana New" charset="-34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ตัวยึดหมายเลขภาพนิ่ง 6"/>
          <p:cNvSpPr>
            <a:spLocks noGrp="1"/>
          </p:cNvSpPr>
          <p:nvPr>
            <p:ph type="sldNum" sz="quarter" idx="5"/>
          </p:nvPr>
        </p:nvSpPr>
        <p:spPr>
          <a:xfrm>
            <a:off x="3850444" y="9426766"/>
            <a:ext cx="2945660" cy="496592"/>
          </a:xfrm>
          <a:prstGeom prst="rect">
            <a:avLst/>
          </a:prstGeom>
        </p:spPr>
        <p:txBody>
          <a:bodyPr vert="horz" lIns="90529" tIns="45265" rIns="90529" bIns="45265" rtlCol="0" anchor="b"/>
          <a:lstStyle>
            <a:lvl1pPr algn="r">
              <a:defRPr sz="1100">
                <a:latin typeface="Arial" charset="0"/>
                <a:cs typeface="Angsana New" charset="-34"/>
              </a:defRPr>
            </a:lvl1pPr>
          </a:lstStyle>
          <a:p>
            <a:pPr>
              <a:defRPr/>
            </a:pPr>
            <a:fld id="{F766006F-ECBA-4B52-B9A4-437018727F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229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ตัวยึดรูปบนภาพนิ่ง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3" name="ตัวยึดบันทึกย่อ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th-TH" dirty="0"/>
          </a:p>
        </p:txBody>
      </p:sp>
      <p:sp>
        <p:nvSpPr>
          <p:cNvPr id="87044" name="ตัวยึดหมายเลขภาพนิ่ง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1790C0-97B8-4441-9BB4-28D5BD01A009}" type="slidenum">
              <a:rPr lang="th-TH" smtClean="0">
                <a:latin typeface="Arial" pitchFamily="34" charset="0"/>
                <a:cs typeface="Angsana New" pitchFamily="18" charset="-34"/>
              </a:rPr>
              <a:pPr/>
              <a:t>1</a:t>
            </a:fld>
            <a:endParaRPr lang="th-TH">
              <a:latin typeface="Arial" pitchFamily="34" charset="0"/>
              <a:cs typeface="Angsana New" pitchFamily="18" charset="-3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028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85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86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406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07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184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02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03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0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90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990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04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186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718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0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0602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182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8456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877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8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34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31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5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507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418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97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329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81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4131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4427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231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6659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1621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407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858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575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323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182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921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22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88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527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38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78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5190">
              <a:defRPr/>
            </a:pPr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66006F-ECBA-4B52-B9A4-437018727F2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41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ภาพนิ่ง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auto">
          <a:xfrm>
            <a:off x="8515052" y="6304880"/>
            <a:ext cx="2178348" cy="126432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ngsana New" pitchFamily="18" charset="-34"/>
            </a:endParaRPr>
          </a:p>
        </p:txBody>
      </p:sp>
      <p:sp>
        <p:nvSpPr>
          <p:cNvPr id="7" name="Rectangle 10"/>
          <p:cNvSpPr>
            <a:spLocks noChangeArrowheads="1"/>
          </p:cNvSpPr>
          <p:nvPr userDrawn="1"/>
        </p:nvSpPr>
        <p:spPr bwMode="auto">
          <a:xfrm>
            <a:off x="0" y="0"/>
            <a:ext cx="10693400" cy="6016848"/>
          </a:xfrm>
          <a:prstGeom prst="rect">
            <a:avLst/>
          </a:prstGeom>
          <a:solidFill>
            <a:srgbClr val="1D3B6D"/>
          </a:solidFill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801688" y="2351088"/>
            <a:ext cx="9090025" cy="1622425"/>
          </a:xfrm>
        </p:spPr>
        <p:txBody>
          <a:bodyPr/>
          <a:lstStyle>
            <a:lvl1pPr>
              <a:defRPr>
                <a:latin typeface="Helvetica" pitchFamily="34" charset="0"/>
                <a:cs typeface="Helvetica" pitchFamily="34" charset="0"/>
              </a:defRPr>
            </a:lvl1pPr>
          </a:lstStyle>
          <a:p>
            <a:r>
              <a:rPr lang="th-TH" dirty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603375" y="4289425"/>
            <a:ext cx="7486650" cy="19335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th-TH" dirty="0"/>
              <a:t>คลิกเพื่อแก้ไขลักษณะชื่อเรื่องรองต้นแบบ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00D8D619-8B65-4F74-9524-C6532A75A685}" type="slidenum">
              <a:rPr lang="en-US" smtClean="0"/>
              <a:pPr>
                <a:defRPr/>
              </a:pPr>
              <a:t>‹#›</a:t>
            </a:fld>
            <a:endParaRPr lang="th-TH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1418" y="7240984"/>
            <a:ext cx="1069481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6272752" y="6575115"/>
            <a:ext cx="2448272" cy="584775"/>
          </a:xfrm>
          <a:prstGeom prst="rect">
            <a:avLst/>
          </a:prstGeom>
          <a:effectLst>
            <a:outerShdw blurRad="50800" dist="38100" dir="2700000" algn="tl" rotWithShape="0">
              <a:srgbClr val="0070C0">
                <a:alpha val="40000"/>
              </a:srgbClr>
            </a:outerShdw>
          </a:effectLst>
        </p:spPr>
        <p:txBody>
          <a:bodyPr wrap="square">
            <a:spAutoFit/>
          </a:bodyPr>
          <a:lstStyle/>
          <a:p>
            <a:pPr algn="l"/>
            <a:r>
              <a:rPr lang="en-US" sz="1400" b="1" i="1" kern="1200" dirty="0">
                <a:solidFill>
                  <a:schemeClr val="accent6">
                    <a:lumMod val="90000"/>
                    <a:lumOff val="10000"/>
                  </a:schemeClr>
                </a:solidFill>
                <a:effectLst/>
                <a:latin typeface="Aharoni" pitchFamily="2" charset="-79"/>
                <a:ea typeface="+mn-ea"/>
                <a:cs typeface="Aharoni" pitchFamily="2" charset="-79"/>
              </a:rPr>
              <a:t>Computer</a:t>
            </a:r>
            <a:r>
              <a:rPr lang="en-US" sz="1400" b="1" i="1" kern="1200" baseline="0" dirty="0">
                <a:solidFill>
                  <a:schemeClr val="accent6">
                    <a:lumMod val="90000"/>
                    <a:lumOff val="10000"/>
                  </a:schemeClr>
                </a:solidFill>
                <a:effectLst/>
                <a:latin typeface="Aharoni" pitchFamily="2" charset="-79"/>
                <a:ea typeface="+mn-ea"/>
                <a:cs typeface="Aharoni" pitchFamily="2" charset="-79"/>
              </a:rPr>
              <a:t> Engineering</a:t>
            </a:r>
          </a:p>
          <a:p>
            <a:pPr algn="l"/>
            <a:r>
              <a:rPr lang="en-US" sz="1800" b="1" i="1" kern="1200" baseline="0" dirty="0">
                <a:solidFill>
                  <a:schemeClr val="accent6">
                    <a:lumMod val="90000"/>
                    <a:lumOff val="10000"/>
                  </a:schemeClr>
                </a:solidFill>
                <a:effectLst/>
                <a:latin typeface="Aharoni" pitchFamily="2" charset="-79"/>
                <a:ea typeface="+mn-ea"/>
                <a:cs typeface="Aharoni" pitchFamily="2" charset="-79"/>
              </a:rPr>
              <a:t>RUTS</a:t>
            </a:r>
            <a:endParaRPr lang="en-US" sz="1800" b="1" i="1" dirty="0">
              <a:solidFill>
                <a:schemeClr val="accent6">
                  <a:lumMod val="90000"/>
                  <a:lumOff val="10000"/>
                </a:schemeClr>
              </a:solidFill>
              <a:latin typeface="Aharoni" pitchFamily="2" charset="-79"/>
              <a:cs typeface="Aharoni" pitchFamily="2" charset="-79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2" y="256208"/>
            <a:ext cx="826042" cy="1685800"/>
          </a:xfrm>
          <a:prstGeom prst="rect">
            <a:avLst/>
          </a:prstGeom>
        </p:spPr>
      </p:pic>
      <p:pic>
        <p:nvPicPr>
          <p:cNvPr id="16" name="รูปภาพ 3"/>
          <p:cNvPicPr/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" r="3965"/>
          <a:stretch/>
        </p:blipFill>
        <p:spPr bwMode="auto">
          <a:xfrm>
            <a:off x="8515052" y="6604919"/>
            <a:ext cx="1547495" cy="491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0" y="5778268"/>
            <a:ext cx="10693400" cy="238579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00"/>
              </a:solidFill>
            </a:endParaRPr>
          </a:p>
        </p:txBody>
      </p:sp>
      <p:pic>
        <p:nvPicPr>
          <p:cNvPr id="48130" name="Picture 2" descr="D:\GoogleDrive\เอกสารทำงาน\อบรม\อบรมบุคลากรใหม่สายสอน\yangna_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56" y="5092880"/>
            <a:ext cx="1277086" cy="948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4A6B9828-E1E0-4565-9DD5-D99470EA19E1}" type="slidenum">
              <a:rPr lang="en-US" smtClean="0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7791450" y="303213"/>
            <a:ext cx="2595563" cy="6457950"/>
          </a:xfrm>
        </p:spPr>
        <p:txBody>
          <a:bodyPr vert="eaVert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0" y="303213"/>
            <a:ext cx="7639050" cy="6457950"/>
          </a:xfrm>
        </p:spPr>
        <p:txBody>
          <a:bodyPr vert="eaVert"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  <a:lvl2pPr>
              <a:defRPr>
                <a:latin typeface="Times New Roman" pitchFamily="18" charset="0"/>
                <a:cs typeface="Times New Roman" pitchFamily="18" charset="0"/>
              </a:defRPr>
            </a:lvl2pPr>
            <a:lvl3pPr>
              <a:defRPr>
                <a:latin typeface="Times New Roman" pitchFamily="18" charset="0"/>
                <a:cs typeface="Times New Roman" pitchFamily="18" charset="0"/>
              </a:defRPr>
            </a:lvl3pPr>
            <a:lvl4pPr>
              <a:defRPr>
                <a:latin typeface="Times New Roman" pitchFamily="18" charset="0"/>
                <a:cs typeface="Times New Roman" pitchFamily="18" charset="0"/>
              </a:defRPr>
            </a:lvl4pPr>
            <a:lvl5pPr>
              <a:defRPr>
                <a:latin typeface="Times New Roman" pitchFamily="18" charset="0"/>
                <a:cs typeface="Times New Roman" pitchFamily="18" charset="0"/>
              </a:defRPr>
            </a:lvl5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B2B8B97-C483-4891-87AF-693E57BCF07F}" type="slidenum">
              <a:rPr lang="en-US" smtClean="0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ชื่อเรื่องและตารา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0" y="303213"/>
            <a:ext cx="8226425" cy="744537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ตาราง 2"/>
          <p:cNvSpPr>
            <a:spLocks noGrp="1"/>
          </p:cNvSpPr>
          <p:nvPr>
            <p:ph type="tbl" idx="1"/>
          </p:nvPr>
        </p:nvSpPr>
        <p:spPr>
          <a:xfrm>
            <a:off x="306388" y="1192213"/>
            <a:ext cx="10080625" cy="5568950"/>
          </a:xfrm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43BF0CA4-326F-4338-BA9E-622B8C68927E}" type="slidenum">
              <a:rPr lang="en-US" smtClean="0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dirty="0"/>
              <a:t>คลิกเพื่อแก้ไขลักษณะของข้อความต้นแบบ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D78337-2A33-4F7A-85B3-3BFB3B6F59BA}" type="slidenum">
              <a:rPr lang="en-US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44550" y="4864100"/>
            <a:ext cx="9090025" cy="1503363"/>
          </a:xfrm>
        </p:spPr>
        <p:txBody>
          <a:bodyPr anchor="t"/>
          <a:lstStyle>
            <a:lvl1pPr algn="l">
              <a:defRPr sz="4000" b="1" cap="all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th-TH" dirty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844550" y="3208338"/>
            <a:ext cx="9090025" cy="1655762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h-TH" dirty="0"/>
              <a:t>คลิกเพื่อแก้ไขลักษณะของข้อความต้นแบบ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6B1972-8C01-4EE1-B71D-7F41376F0AF3}" type="slidenum">
              <a:rPr lang="en-US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sz="half" idx="1"/>
          </p:nvPr>
        </p:nvSpPr>
        <p:spPr>
          <a:xfrm>
            <a:off x="306388" y="1192213"/>
            <a:ext cx="4964112" cy="5568950"/>
          </a:xfrm>
        </p:spPr>
        <p:txBody>
          <a:bodyPr/>
          <a:lstStyle>
            <a:lvl1pPr>
              <a:defRPr sz="2800">
                <a:latin typeface="TH Sarabun New" pitchFamily="34" charset="-34"/>
                <a:cs typeface="TH Sarabun New" pitchFamily="34" charset="-34"/>
              </a:defRPr>
            </a:lvl1pPr>
            <a:lvl2pPr>
              <a:defRPr sz="2400">
                <a:latin typeface="TH Sarabun New" pitchFamily="34" charset="-34"/>
                <a:cs typeface="TH Sarabun New" pitchFamily="34" charset="-34"/>
              </a:defRPr>
            </a:lvl2pPr>
            <a:lvl3pPr>
              <a:defRPr sz="2000">
                <a:latin typeface="TH Sarabun New" pitchFamily="34" charset="-34"/>
                <a:cs typeface="TH Sarabun New" pitchFamily="34" charset="-34"/>
              </a:defRPr>
            </a:lvl3pPr>
            <a:lvl4pPr>
              <a:defRPr sz="1800">
                <a:latin typeface="TH Sarabun New" pitchFamily="34" charset="-34"/>
                <a:cs typeface="TH Sarabun New" pitchFamily="34" charset="-34"/>
              </a:defRPr>
            </a:lvl4pPr>
            <a:lvl5pPr>
              <a:defRPr sz="1800">
                <a:latin typeface="TH Sarabun New" pitchFamily="34" charset="-34"/>
                <a:cs typeface="TH Sarabun New" pitchFamily="34" charset="-34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dirty="0"/>
              <a:t>คลิกเพื่อแก้ไขลักษณะของข้อความต้นแบบ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5422900" y="1192213"/>
            <a:ext cx="4964113" cy="5568950"/>
          </a:xfrm>
        </p:spPr>
        <p:txBody>
          <a:bodyPr/>
          <a:lstStyle>
            <a:lvl1pPr>
              <a:defRPr sz="2800">
                <a:latin typeface="TH Sarabun New" pitchFamily="34" charset="-34"/>
                <a:cs typeface="TH Sarabun New" pitchFamily="34" charset="-34"/>
              </a:defRPr>
            </a:lvl1pPr>
            <a:lvl2pPr>
              <a:defRPr sz="2400">
                <a:latin typeface="TH Sarabun New" pitchFamily="34" charset="-34"/>
                <a:cs typeface="TH Sarabun New" pitchFamily="34" charset="-34"/>
              </a:defRPr>
            </a:lvl2pPr>
            <a:lvl3pPr>
              <a:defRPr sz="2000">
                <a:latin typeface="TH Sarabun New" pitchFamily="34" charset="-34"/>
                <a:cs typeface="TH Sarabun New" pitchFamily="34" charset="-34"/>
              </a:defRPr>
            </a:lvl3pPr>
            <a:lvl4pPr>
              <a:defRPr sz="1800">
                <a:latin typeface="TH Sarabun New" pitchFamily="34" charset="-34"/>
                <a:cs typeface="TH Sarabun New" pitchFamily="34" charset="-34"/>
              </a:defRPr>
            </a:lvl4pPr>
            <a:lvl5pPr>
              <a:defRPr sz="1800">
                <a:latin typeface="TH Sarabun New" pitchFamily="34" charset="-34"/>
                <a:cs typeface="TH Sarabun New" pitchFamily="34" charset="-34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h-TH" dirty="0"/>
              <a:t>คลิกเพื่อแก้ไขลักษณะของข้อความต้นแบบ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965DB871-B2AA-4D45-B798-29CF337D7F49}" type="slidenum">
              <a:rPr lang="en-US" smtClean="0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3425" cy="1262062"/>
          </a:xfrm>
        </p:spPr>
        <p:txBody>
          <a:bodyPr/>
          <a:lstStyle>
            <a:lvl1pPr>
              <a:defRPr>
                <a:latin typeface="TH Sarabun New" pitchFamily="34" charset="-34"/>
                <a:cs typeface="TH Sarabun New" pitchFamily="34" charset="-34"/>
              </a:defRPr>
            </a:lvl1pPr>
          </a:lstStyle>
          <a:p>
            <a:r>
              <a:rPr lang="th-TH" dirty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ตัวยึดข้อความ 2"/>
          <p:cNvSpPr>
            <a:spLocks noGrp="1"/>
          </p:cNvSpPr>
          <p:nvPr>
            <p:ph type="body" idx="1"/>
          </p:nvPr>
        </p:nvSpPr>
        <p:spPr>
          <a:xfrm>
            <a:off x="534988" y="1693863"/>
            <a:ext cx="4724400" cy="706437"/>
          </a:xfrm>
        </p:spPr>
        <p:txBody>
          <a:bodyPr anchor="b"/>
          <a:lstStyle>
            <a:lvl1pPr marL="0" indent="0">
              <a:buNone/>
              <a:defRPr sz="2400" b="1">
                <a:latin typeface="TH Sarabun New" pitchFamily="34" charset="-34"/>
                <a:cs typeface="TH Sarabun New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dirty="0"/>
              <a:t>คลิกเพื่อแก้ไขลักษณะของข้อความต้นแบบ</a:t>
            </a:r>
          </a:p>
        </p:txBody>
      </p:sp>
      <p:sp>
        <p:nvSpPr>
          <p:cNvPr id="4" name="ตัวยึดเนื้อหา 3"/>
          <p:cNvSpPr>
            <a:spLocks noGrp="1"/>
          </p:cNvSpPr>
          <p:nvPr>
            <p:ph sz="half" idx="2"/>
          </p:nvPr>
        </p:nvSpPr>
        <p:spPr>
          <a:xfrm>
            <a:off x="534988" y="2400300"/>
            <a:ext cx="4724400" cy="4360863"/>
          </a:xfrm>
        </p:spPr>
        <p:txBody>
          <a:bodyPr/>
          <a:lstStyle>
            <a:lvl1pPr>
              <a:defRPr sz="2400">
                <a:latin typeface="Times New Roman" pitchFamily="18" charset="0"/>
                <a:cs typeface="Times New Roman" pitchFamily="18" charset="0"/>
              </a:defRPr>
            </a:lvl1pPr>
            <a:lvl2pPr>
              <a:defRPr sz="20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dirty="0"/>
              <a:t>คลิกเพื่อแก้ไขลักษณะของข้อความต้นแบบ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5" name="ตัวยึดข้อความ 4"/>
          <p:cNvSpPr>
            <a:spLocks noGrp="1"/>
          </p:cNvSpPr>
          <p:nvPr>
            <p:ph type="body" sz="quarter" idx="3"/>
          </p:nvPr>
        </p:nvSpPr>
        <p:spPr>
          <a:xfrm>
            <a:off x="5432425" y="1693863"/>
            <a:ext cx="4725988" cy="706437"/>
          </a:xfrm>
        </p:spPr>
        <p:txBody>
          <a:bodyPr anchor="b"/>
          <a:lstStyle>
            <a:lvl1pPr marL="0" indent="0">
              <a:buNone/>
              <a:defRPr sz="2400" b="1">
                <a:latin typeface="TH Sarabun New" pitchFamily="34" charset="-34"/>
                <a:cs typeface="TH Sarabun New" pitchFamily="34" charset="-34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dirty="0"/>
              <a:t>คลิกเพื่อแก้ไขลักษณะของข้อความต้นแบบ</a:t>
            </a:r>
          </a:p>
        </p:txBody>
      </p:sp>
      <p:sp>
        <p:nvSpPr>
          <p:cNvPr id="6" name="ตัวยึดเนื้อหา 5"/>
          <p:cNvSpPr>
            <a:spLocks noGrp="1"/>
          </p:cNvSpPr>
          <p:nvPr>
            <p:ph sz="quarter" idx="4"/>
          </p:nvPr>
        </p:nvSpPr>
        <p:spPr>
          <a:xfrm>
            <a:off x="5432425" y="2400300"/>
            <a:ext cx="4725988" cy="4360863"/>
          </a:xfrm>
        </p:spPr>
        <p:txBody>
          <a:bodyPr/>
          <a:lstStyle>
            <a:lvl1pPr>
              <a:defRPr sz="2400">
                <a:latin typeface="Times New Roman" pitchFamily="18" charset="0"/>
                <a:cs typeface="Times New Roman" pitchFamily="18" charset="0"/>
              </a:defRPr>
            </a:lvl1pPr>
            <a:lvl2pPr>
              <a:defRPr sz="2000">
                <a:latin typeface="Times New Roman" pitchFamily="18" charset="0"/>
                <a:cs typeface="Times New Roman" pitchFamily="18" charset="0"/>
              </a:defRPr>
            </a:lvl2pPr>
            <a:lvl3pPr>
              <a:defRPr sz="1800">
                <a:latin typeface="Times New Roman" pitchFamily="18" charset="0"/>
                <a:cs typeface="Times New Roman" pitchFamily="18" charset="0"/>
              </a:defRPr>
            </a:lvl3pPr>
            <a:lvl4pPr>
              <a:defRPr sz="1600">
                <a:latin typeface="Times New Roman" pitchFamily="18" charset="0"/>
                <a:cs typeface="Times New Roman" pitchFamily="18" charset="0"/>
              </a:defRPr>
            </a:lvl4pPr>
            <a:lvl5pPr>
              <a:defRPr sz="1600">
                <a:latin typeface="Times New Roman" pitchFamily="18" charset="0"/>
                <a:cs typeface="Times New Roman" pitchFamily="18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h-TH" dirty="0"/>
              <a:t>คลิกเพื่อแก้ไขลักษณะของข้อความต้นแบบ</a:t>
            </a:r>
          </a:p>
          <a:p>
            <a:pPr lvl="1"/>
            <a:r>
              <a:rPr lang="th-TH" dirty="0"/>
              <a:t>ระดับที่สอง</a:t>
            </a:r>
          </a:p>
          <a:p>
            <a:pPr lvl="2"/>
            <a:r>
              <a:rPr lang="th-TH" dirty="0"/>
              <a:t>ระดับที่สาม</a:t>
            </a:r>
          </a:p>
          <a:p>
            <a:pPr lvl="3"/>
            <a:r>
              <a:rPr lang="th-TH" dirty="0"/>
              <a:t>ระดับที่สี่</a:t>
            </a:r>
          </a:p>
          <a:p>
            <a:pPr lvl="4"/>
            <a:r>
              <a:rPr lang="th-TH" dirty="0"/>
              <a:t>ระดับที่ห้า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387E1D80-FF29-4CB4-9700-5C2E1B5C878B}" type="slidenum">
              <a:rPr lang="en-US" smtClean="0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th-TH" dirty="0"/>
              <a:t>คลิกเพื่อแก้ไขลักษณะชื่อเรื่องต้นแบบ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1C121F-5C36-4CE2-A12B-AA44ACD213BD}" type="slidenum">
              <a:rPr lang="en-US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95D412-F9EE-48AD-BDDA-DEEFF56FDDE1}" type="slidenum">
              <a:rPr lang="en-US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82700"/>
          </a:xfrm>
        </p:spPr>
        <p:txBody>
          <a:bodyPr anchor="b"/>
          <a:lstStyle>
            <a:lvl1pPr algn="l">
              <a:defRPr sz="2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เนื้อหา 2"/>
          <p:cNvSpPr>
            <a:spLocks noGrp="1"/>
          </p:cNvSpPr>
          <p:nvPr>
            <p:ph idx="1"/>
          </p:nvPr>
        </p:nvSpPr>
        <p:spPr>
          <a:xfrm>
            <a:off x="4181475" y="301625"/>
            <a:ext cx="5976938" cy="6459538"/>
          </a:xfrm>
        </p:spPr>
        <p:txBody>
          <a:bodyPr/>
          <a:lstStyle>
            <a:lvl1pPr>
              <a:defRPr sz="3200">
                <a:latin typeface="Times New Roman" pitchFamily="18" charset="0"/>
                <a:cs typeface="Times New Roman" pitchFamily="18" charset="0"/>
              </a:defRPr>
            </a:lvl1pPr>
            <a:lvl2pPr>
              <a:defRPr sz="2800">
                <a:latin typeface="Times New Roman" pitchFamily="18" charset="0"/>
                <a:cs typeface="Times New Roman" pitchFamily="18" charset="0"/>
              </a:defRPr>
            </a:lvl2pPr>
            <a:lvl3pPr>
              <a:defRPr sz="2400">
                <a:latin typeface="Times New Roman" pitchFamily="18" charset="0"/>
                <a:cs typeface="Times New Roman" pitchFamily="18" charset="0"/>
              </a:defRPr>
            </a:lvl3pPr>
            <a:lvl4pPr>
              <a:defRPr sz="2000">
                <a:latin typeface="Times New Roman" pitchFamily="18" charset="0"/>
                <a:cs typeface="Times New Roman" pitchFamily="18" charset="0"/>
              </a:defRPr>
            </a:lvl4pPr>
            <a:lvl5pPr>
              <a:defRPr sz="2000">
                <a:latin typeface="Times New Roman" pitchFamily="18" charset="0"/>
                <a:cs typeface="Times New Roman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534988" y="1584325"/>
            <a:ext cx="3517900" cy="5176838"/>
          </a:xfrm>
        </p:spPr>
        <p:txBody>
          <a:bodyPr/>
          <a:lstStyle>
            <a:lvl1pPr marL="0" indent="0">
              <a:buNone/>
              <a:defRPr sz="14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9133B448-3D3C-4D6E-B119-9C4D303EC31C}" type="slidenum">
              <a:rPr lang="en-US" smtClean="0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2095500" y="5299075"/>
            <a:ext cx="6416675" cy="625475"/>
          </a:xfrm>
        </p:spPr>
        <p:txBody>
          <a:bodyPr anchor="b"/>
          <a:lstStyle>
            <a:lvl1pPr algn="l">
              <a:defRPr sz="2000" b="1">
                <a:latin typeface="Times New Roman" pitchFamily="18" charset="0"/>
                <a:cs typeface="Times New Roman" pitchFamily="18" charset="0"/>
              </a:defRPr>
            </a:lvl1pPr>
          </a:lstStyle>
          <a:p>
            <a:r>
              <a:rPr lang="th-TH"/>
              <a:t>คลิกเพื่อแก้ไขลักษณะชื่อเรื่องต้นแบบ</a:t>
            </a:r>
            <a:endParaRPr lang="en-US"/>
          </a:p>
        </p:txBody>
      </p:sp>
      <p:sp>
        <p:nvSpPr>
          <p:cNvPr id="3" name="ตัวยึดรูปภาพ 2"/>
          <p:cNvSpPr>
            <a:spLocks noGrp="1"/>
          </p:cNvSpPr>
          <p:nvPr>
            <p:ph type="pic" idx="1"/>
          </p:nvPr>
        </p:nvSpPr>
        <p:spPr>
          <a:xfrm>
            <a:off x="2095500" y="676275"/>
            <a:ext cx="6416675" cy="4541838"/>
          </a:xfrm>
        </p:spPr>
        <p:txBody>
          <a:bodyPr/>
          <a:lstStyle>
            <a:lvl1pPr marL="0" indent="0">
              <a:buNone/>
              <a:defRPr sz="32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ตัวยึดข้อความ 3"/>
          <p:cNvSpPr>
            <a:spLocks noGrp="1"/>
          </p:cNvSpPr>
          <p:nvPr>
            <p:ph type="body" sz="half" idx="2"/>
          </p:nvPr>
        </p:nvSpPr>
        <p:spPr>
          <a:xfrm>
            <a:off x="2095500" y="5924550"/>
            <a:ext cx="6416675" cy="887413"/>
          </a:xfrm>
        </p:spPr>
        <p:txBody>
          <a:bodyPr/>
          <a:lstStyle>
            <a:lvl1pPr marL="0" indent="0">
              <a:buNone/>
              <a:defRPr sz="1400">
                <a:latin typeface="Times New Roman" pitchFamily="18" charset="0"/>
                <a:cs typeface="Times New Roman" pitchFamily="18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h-TH"/>
              <a:t>คลิกเพื่อแก้ไขลักษณะของข้อความต้นแบบ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01431605-0942-4117-B3F0-FBA11BDBA97F}" type="slidenum">
              <a:rPr lang="en-US" smtClean="0"/>
              <a:pPr>
                <a:defRPr/>
              </a:pPr>
              <a:t>‹#›</a:t>
            </a:fld>
            <a:endParaRPr lang="th-TH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6388" y="1192213"/>
            <a:ext cx="10080625" cy="556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h-TH" dirty="0" err="1"/>
              <a:t>Click</a:t>
            </a:r>
            <a:r>
              <a:rPr lang="th-TH" dirty="0"/>
              <a:t> </a:t>
            </a:r>
            <a:r>
              <a:rPr lang="th-TH" dirty="0" err="1"/>
              <a:t>to</a:t>
            </a:r>
            <a:r>
              <a:rPr lang="th-TH" dirty="0"/>
              <a:t> </a:t>
            </a:r>
            <a:r>
              <a:rPr lang="th-TH" dirty="0" err="1"/>
              <a:t>edit</a:t>
            </a:r>
            <a:r>
              <a:rPr lang="th-TH" dirty="0"/>
              <a:t> </a:t>
            </a:r>
            <a:r>
              <a:rPr lang="th-TH" dirty="0" err="1"/>
              <a:t>Master</a:t>
            </a:r>
            <a:r>
              <a:rPr lang="th-TH" dirty="0"/>
              <a:t> </a:t>
            </a:r>
            <a:r>
              <a:rPr lang="th-TH" dirty="0" err="1"/>
              <a:t>text</a:t>
            </a:r>
            <a:r>
              <a:rPr lang="th-TH" dirty="0"/>
              <a:t> </a:t>
            </a:r>
            <a:r>
              <a:rPr lang="th-TH" dirty="0" err="1"/>
              <a:t>styles</a:t>
            </a:r>
            <a:endParaRPr lang="th-TH" dirty="0"/>
          </a:p>
          <a:p>
            <a:pPr lvl="1"/>
            <a:r>
              <a:rPr lang="th-TH" dirty="0" err="1"/>
              <a:t>Second</a:t>
            </a:r>
            <a:r>
              <a:rPr lang="th-TH" dirty="0"/>
              <a:t> </a:t>
            </a:r>
            <a:r>
              <a:rPr lang="th-TH" dirty="0" err="1"/>
              <a:t>level</a:t>
            </a:r>
            <a:endParaRPr lang="th-TH" dirty="0"/>
          </a:p>
          <a:p>
            <a:pPr lvl="2"/>
            <a:r>
              <a:rPr lang="th-TH" dirty="0" err="1"/>
              <a:t>Third</a:t>
            </a:r>
            <a:r>
              <a:rPr lang="th-TH" dirty="0"/>
              <a:t> </a:t>
            </a:r>
            <a:r>
              <a:rPr lang="th-TH" dirty="0" err="1"/>
              <a:t>level</a:t>
            </a:r>
            <a:endParaRPr lang="th-TH" dirty="0"/>
          </a:p>
          <a:p>
            <a:pPr lvl="3"/>
            <a:r>
              <a:rPr lang="th-TH" dirty="0" err="1"/>
              <a:t>Fourth</a:t>
            </a:r>
            <a:r>
              <a:rPr lang="th-TH" dirty="0"/>
              <a:t> </a:t>
            </a:r>
            <a:r>
              <a:rPr lang="th-TH" dirty="0" err="1"/>
              <a:t>level</a:t>
            </a:r>
            <a:endParaRPr lang="th-TH" dirty="0"/>
          </a:p>
          <a:p>
            <a:pPr lvl="4"/>
            <a:r>
              <a:rPr lang="th-TH" dirty="0" err="1"/>
              <a:t>Fifth</a:t>
            </a:r>
            <a:r>
              <a:rPr lang="th-TH" dirty="0"/>
              <a:t> </a:t>
            </a:r>
            <a:r>
              <a:rPr lang="th-TH" dirty="0" err="1"/>
              <a:t>level</a:t>
            </a:r>
            <a:endParaRPr lang="th-TH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10693400" cy="255588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>
                <a:solidFill>
                  <a:schemeClr val="bg1"/>
                </a:solidFill>
                <a:latin typeface="TH Sarabun New" pitchFamily="34" charset="-34"/>
                <a:ea typeface="+mn-ea"/>
                <a:cs typeface="TH Sarabun New" pitchFamily="34" charset="-34"/>
              </a:rPr>
              <a:t>Department of Computer Engineering                                                                                  Rajamangala University of Technology Srivijaya</a:t>
            </a:r>
            <a:endParaRPr lang="th-TH" sz="1800" b="1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0" y="255588"/>
            <a:ext cx="10693400" cy="792162"/>
          </a:xfrm>
          <a:prstGeom prst="rect">
            <a:avLst/>
          </a:prstGeom>
          <a:gradFill>
            <a:gsLst>
              <a:gs pos="0">
                <a:srgbClr val="1D3B6D"/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/>
        </p:nvSpPr>
        <p:spPr bwMode="auto">
          <a:xfrm>
            <a:off x="0" y="7345363"/>
            <a:ext cx="5346700" cy="255587"/>
          </a:xfrm>
          <a:prstGeom prst="rect">
            <a:avLst/>
          </a:prstGeom>
          <a:solidFill>
            <a:srgbClr val="89BAEF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r">
              <a:defRPr/>
            </a:pPr>
            <a:r>
              <a:rPr lang="en-US" sz="1800" b="1" i="1" baseline="0" dirty="0" err="1">
                <a:solidFill>
                  <a:schemeClr val="accent5">
                    <a:lumMod val="10000"/>
                  </a:schemeClr>
                </a:solidFill>
                <a:latin typeface="TH Sarabun New" pitchFamily="34" charset="-34"/>
                <a:cs typeface="TH Sarabun New" pitchFamily="34" charset="-34"/>
              </a:rPr>
              <a:t>Pongsagorn</a:t>
            </a:r>
            <a:r>
              <a:rPr lang="en-US" sz="1800" b="1" i="1" baseline="0" dirty="0">
                <a:solidFill>
                  <a:schemeClr val="accent5">
                    <a:lumMod val="10000"/>
                  </a:schemeClr>
                </a:solidFill>
                <a:latin typeface="TH Sarabun New" pitchFamily="34" charset="-34"/>
                <a:cs typeface="TH Sarabun New" pitchFamily="34" charset="-34"/>
              </a:rPr>
              <a:t> </a:t>
            </a:r>
            <a:r>
              <a:rPr lang="en-US" sz="1800" b="1" i="1" baseline="0" dirty="0" err="1">
                <a:solidFill>
                  <a:schemeClr val="accent5">
                    <a:lumMod val="10000"/>
                  </a:schemeClr>
                </a:solidFill>
                <a:latin typeface="TH Sarabun New" pitchFamily="34" charset="-34"/>
                <a:cs typeface="TH Sarabun New" pitchFamily="34" charset="-34"/>
              </a:rPr>
              <a:t>Chalearnnetkul</a:t>
            </a:r>
            <a:endParaRPr lang="th-TH" sz="1800" b="1" i="1" dirty="0">
              <a:solidFill>
                <a:schemeClr val="accent5">
                  <a:lumMod val="10000"/>
                </a:schemeClr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5346700" y="7345363"/>
            <a:ext cx="5346700" cy="255587"/>
          </a:xfrm>
          <a:prstGeom prst="rect">
            <a:avLst/>
          </a:prstGeom>
          <a:solidFill>
            <a:srgbClr val="1D3B6D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r>
              <a:rPr lang="en-US" sz="1800" b="1" i="1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Digital Image Processing &amp; Computer Vision</a:t>
            </a:r>
            <a:endParaRPr lang="th-TH" sz="1800" b="1" i="1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94850" y="7313613"/>
            <a:ext cx="936625" cy="25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bg1"/>
                </a:solidFill>
                <a:latin typeface="Arial" charset="0"/>
                <a:cs typeface="Angsana New" pitchFamily="18" charset="-34"/>
              </a:defRPr>
            </a:lvl1pPr>
          </a:lstStyle>
          <a:p>
            <a:pPr>
              <a:defRPr/>
            </a:pPr>
            <a:fld id="{B7FA28F1-34A7-4354-9687-C919BA6A68EF}" type="slidenum">
              <a:rPr lang="en-US"/>
              <a:pPr>
                <a:defRPr/>
              </a:pPr>
              <a:t>‹#›</a:t>
            </a:fld>
            <a:endParaRPr lang="th-TH" dirty="0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03213"/>
            <a:ext cx="8226425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h-TH" dirty="0" err="1"/>
              <a:t>Click</a:t>
            </a:r>
            <a:r>
              <a:rPr lang="th-TH" dirty="0"/>
              <a:t> </a:t>
            </a:r>
            <a:r>
              <a:rPr lang="th-TH" dirty="0" err="1"/>
              <a:t>to</a:t>
            </a:r>
            <a:r>
              <a:rPr lang="th-TH" dirty="0"/>
              <a:t> </a:t>
            </a:r>
            <a:r>
              <a:rPr lang="th-TH" dirty="0" err="1"/>
              <a:t>edit</a:t>
            </a:r>
            <a:r>
              <a:rPr lang="th-TH" dirty="0"/>
              <a:t> </a:t>
            </a:r>
            <a:r>
              <a:rPr lang="th-TH" dirty="0" err="1"/>
              <a:t>Master</a:t>
            </a:r>
            <a:r>
              <a:rPr lang="th-TH" dirty="0"/>
              <a:t> </a:t>
            </a:r>
            <a:r>
              <a:rPr lang="th-TH" dirty="0" err="1"/>
              <a:t>title</a:t>
            </a:r>
            <a:r>
              <a:rPr lang="th-TH" dirty="0"/>
              <a:t> </a:t>
            </a:r>
            <a:r>
              <a:rPr lang="th-TH" dirty="0" err="1"/>
              <a:t>style</a:t>
            </a:r>
            <a:endParaRPr lang="th-TH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/>
          <a:stretch/>
        </p:blipFill>
        <p:spPr>
          <a:xfrm>
            <a:off x="1731144" y="255588"/>
            <a:ext cx="9235132" cy="1062872"/>
          </a:xfrm>
          <a:prstGeom prst="rect">
            <a:avLst/>
          </a:prstGeom>
        </p:spPr>
      </p:pic>
      <p:pic>
        <p:nvPicPr>
          <p:cNvPr id="12" name="รูปภาพ 3"/>
          <p:cNvPicPr/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" r="3965"/>
          <a:stretch/>
        </p:blipFill>
        <p:spPr bwMode="auto">
          <a:xfrm>
            <a:off x="8947100" y="330827"/>
            <a:ext cx="1547495" cy="491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2" descr="D:\GoogleDrive\เอกสารทำงาน\อบรม\อบรมบุคลากรใหม่สายสอน\yangna_logo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115" y="6629752"/>
            <a:ext cx="1053171" cy="698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รูปภาพ 3"/>
          <p:cNvPicPr/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9" r="30447"/>
          <a:stretch/>
        </p:blipFill>
        <p:spPr bwMode="auto">
          <a:xfrm>
            <a:off x="9595173" y="6978941"/>
            <a:ext cx="1098228" cy="3312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" pitchFamily="34" charset="0"/>
          <a:ea typeface="+mj-ea"/>
          <a:cs typeface="Helvetica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ngsana New" pitchFamily="18" charset="-34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ngsana New" pitchFamily="18" charset="-34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ngsana New" pitchFamily="18" charset="-34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ngsana New" pitchFamily="18" charset="-34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ngsana New" pitchFamily="18" charset="-34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ngsana New" pitchFamily="18" charset="-34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ngsana New" pitchFamily="18" charset="-34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Arial" charset="0"/>
          <a:cs typeface="Angsana New" pitchFamily="18" charset="-34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TH Sarabun New" pitchFamily="34" charset="-34"/>
          <a:ea typeface="+mn-ea"/>
          <a:cs typeface="TH Sarabun New" pitchFamily="34" charset="-34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TH Sarabun New" pitchFamily="34" charset="-34"/>
          <a:cs typeface="TH Sarabun New" pitchFamily="34" charset="-34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TH Sarabun New" pitchFamily="34" charset="-34"/>
          <a:cs typeface="TH Sarabun New" pitchFamily="34" charset="-34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H Sarabun New" pitchFamily="34" charset="-34"/>
          <a:cs typeface="TH Sarabun New" pitchFamily="34" charset="-34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H Sarabun New" pitchFamily="34" charset="-34"/>
          <a:cs typeface="TH Sarabun New" pitchFamily="34" charset="-34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5.png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princeton.edu/~schapire/uncompress-papers.cgi/FreundSc99.ps" TargetMode="Externa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princeton.edu/~schapire/uncompress-papers.cgi/FreundSc99.ps" TargetMode="Externa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princeton.edu/~schapire/uncompress-papers.cgi/FreundSc99.ps" TargetMode="Externa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princeton.edu/~schapire/uncompress-papers.cgi/FreundSc99.ps" TargetMode="Externa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princeton.edu/~schapire/uncompress-papers.cgi/FreundSc99.ps" TargetMode="Externa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princeton.edu/~schapire/uncompress-papers.cgi/FreundSc99.ps" TargetMode="Externa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histogram-of-oriented-gradien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q.opengenus.org/object-detection-with-histogram-of-oriented-gradients-ho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princeton.edu/~schapire/uncompress-papers.cgi/FreundSc99.ps" TargetMode="Externa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princeton.edu/~schapire/uncompress-papers.cgi/FreundSc99.ps" TargetMode="Externa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s.princeton.edu/~schapire/uncompress-papers.cgi/FreundSc99.ps" TargetMode="Externa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hyperlink" Target="http://www.cs.princeton.edu/~schapire/uncompress-papers.cgi/FreundSc99.ps" TargetMode="External"/><Relationship Id="rId5" Type="http://schemas.openxmlformats.org/officeDocument/2006/relationships/hyperlink" Target="http://www.vision.caltech.edu/html-files/EE148-2005-Spring/pprs/viola04ijcv.pdf" TargetMode="External"/><Relationship Id="rId4" Type="http://schemas.openxmlformats.org/officeDocument/2006/relationships/hyperlink" Target="http://research.microsoft.com/en-us/um/people/viola/pubs/detect/violajones_cvpr2001.pdf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hyperlink" Target="http://research.microsoft.com/en-us/um/people/viola/pubs/detect/violajones_cvpr2001.pdf" TargetMode="Externa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://www.vision.caltech.edu/html-files/EE148-2005-Spring/pprs/viola04ijcv.pdf" TargetMode="External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mi.eng.cam.ac.uk/Main/CVR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g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sion.caltech.edu/html-files/EE148-2005-Spring/pprs/viola04ijcv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viola/pubs/detect/violajones_cvpr2001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vision.caltech.edu/html-files/EE148-2005-Spring/pprs/viola04ijcv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ชื่อเรื่องรอง 4"/>
          <p:cNvSpPr>
            <a:spLocks noGrp="1"/>
          </p:cNvSpPr>
          <p:nvPr>
            <p:ph type="subTitle" idx="1"/>
          </p:nvPr>
        </p:nvSpPr>
        <p:spPr>
          <a:xfrm>
            <a:off x="274638" y="832272"/>
            <a:ext cx="10144125" cy="5328592"/>
          </a:xfrm>
        </p:spPr>
        <p:txBody>
          <a:bodyPr/>
          <a:lstStyle/>
          <a:p>
            <a:pPr eaLnBrk="1" hangingPunct="1"/>
            <a:br>
              <a:rPr lang="en-US" sz="3600" dirty="0"/>
            </a:br>
            <a:endParaRPr lang="en-US" sz="3600" dirty="0"/>
          </a:p>
          <a:p>
            <a:pPr eaLnBrk="1" hangingPunct="1"/>
            <a:r>
              <a:rPr lang="en-US" sz="6600" b="1" dirty="0"/>
              <a:t>DIP Application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2100" b="1" dirty="0">
                <a:solidFill>
                  <a:schemeClr val="bg1"/>
                </a:solidFill>
              </a:rPr>
              <a:t> </a:t>
            </a:r>
          </a:p>
        </p:txBody>
      </p:sp>
      <p:sp>
        <p:nvSpPr>
          <p:cNvPr id="2051" name="Rectangle 22"/>
          <p:cNvSpPr>
            <a:spLocks noChangeArrowheads="1"/>
          </p:cNvSpPr>
          <p:nvPr/>
        </p:nvSpPr>
        <p:spPr bwMode="auto">
          <a:xfrm>
            <a:off x="0" y="303213"/>
            <a:ext cx="8226425" cy="744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6" tIns="45712" rIns="91426" bIns="45712" anchor="ctr"/>
          <a:lstStyle/>
          <a:p>
            <a:endParaRPr lang="th-TH" sz="3700" b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52781" y="4149320"/>
            <a:ext cx="9164638" cy="192881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93168" tIns="64845" rIns="93168" bIns="46584"/>
          <a:lstStyle/>
          <a:p>
            <a:pPr algn="ctr">
              <a:lnSpc>
                <a:spcPct val="95000"/>
              </a:lnSpc>
              <a:tabLst>
                <a:tab pos="0" algn="l"/>
                <a:tab pos="463433" algn="l"/>
                <a:tab pos="928510" algn="l"/>
                <a:tab pos="1393586" algn="l"/>
                <a:tab pos="1858663" algn="l"/>
                <a:tab pos="2323739" algn="l"/>
                <a:tab pos="2788816" algn="l"/>
                <a:tab pos="3253892" algn="l"/>
                <a:tab pos="3718969" algn="l"/>
                <a:tab pos="4184045" algn="l"/>
                <a:tab pos="4649123" algn="l"/>
                <a:tab pos="5114199" algn="l"/>
                <a:tab pos="5579276" algn="l"/>
                <a:tab pos="6044352" algn="l"/>
                <a:tab pos="6509429" algn="l"/>
                <a:tab pos="6974505" algn="l"/>
                <a:tab pos="7439582" algn="l"/>
                <a:tab pos="7904658" algn="l"/>
                <a:tab pos="8369735" algn="l"/>
                <a:tab pos="8834811" algn="l"/>
                <a:tab pos="9299888" algn="l"/>
              </a:tabLst>
              <a:defRPr/>
            </a:pPr>
            <a:r>
              <a:rPr lang="th-TH" sz="3200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การประมวลผลสัญญาณภาพดิจิตอล</a:t>
            </a:r>
            <a:endParaRPr lang="en-US" sz="32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  <a:p>
            <a:pPr algn="ctr">
              <a:lnSpc>
                <a:spcPct val="95000"/>
              </a:lnSpc>
              <a:tabLst>
                <a:tab pos="0" algn="l"/>
                <a:tab pos="463433" algn="l"/>
                <a:tab pos="928510" algn="l"/>
                <a:tab pos="1393586" algn="l"/>
                <a:tab pos="1858663" algn="l"/>
                <a:tab pos="2323739" algn="l"/>
                <a:tab pos="2788816" algn="l"/>
                <a:tab pos="3253892" algn="l"/>
                <a:tab pos="3718969" algn="l"/>
                <a:tab pos="4184045" algn="l"/>
                <a:tab pos="4649123" algn="l"/>
                <a:tab pos="5114199" algn="l"/>
                <a:tab pos="5579276" algn="l"/>
                <a:tab pos="6044352" algn="l"/>
                <a:tab pos="6509429" algn="l"/>
                <a:tab pos="6974505" algn="l"/>
                <a:tab pos="7439582" algn="l"/>
                <a:tab pos="7904658" algn="l"/>
                <a:tab pos="8369735" algn="l"/>
                <a:tab pos="8834811" algn="l"/>
                <a:tab pos="9299888" algn="l"/>
              </a:tabLst>
              <a:defRPr/>
            </a:pPr>
            <a:endParaRPr lang="en-US" sz="32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  <a:p>
            <a:pPr algn="ctr">
              <a:lnSpc>
                <a:spcPct val="95000"/>
              </a:lnSpc>
              <a:tabLst>
                <a:tab pos="0" algn="l"/>
                <a:tab pos="463433" algn="l"/>
                <a:tab pos="928510" algn="l"/>
                <a:tab pos="1393586" algn="l"/>
                <a:tab pos="1858663" algn="l"/>
                <a:tab pos="2323739" algn="l"/>
                <a:tab pos="2788816" algn="l"/>
                <a:tab pos="3253892" algn="l"/>
                <a:tab pos="3718969" algn="l"/>
                <a:tab pos="4184045" algn="l"/>
                <a:tab pos="4649123" algn="l"/>
                <a:tab pos="5114199" algn="l"/>
                <a:tab pos="5579276" algn="l"/>
                <a:tab pos="6044352" algn="l"/>
                <a:tab pos="6509429" algn="l"/>
                <a:tab pos="6974505" algn="l"/>
                <a:tab pos="7439582" algn="l"/>
                <a:tab pos="7904658" algn="l"/>
                <a:tab pos="8369735" algn="l"/>
                <a:tab pos="8834811" algn="l"/>
                <a:tab pos="9299888" algn="l"/>
              </a:tabLst>
              <a:defRPr/>
            </a:pPr>
            <a:r>
              <a:rPr lang="th-TH" sz="3200" dirty="0">
                <a:solidFill>
                  <a:schemeClr val="bg1"/>
                </a:solidFill>
                <a:latin typeface="TH Sarabun New" pitchFamily="34" charset="-34"/>
                <a:cs typeface="TH Sarabun New" pitchFamily="34" charset="-34"/>
              </a:rPr>
              <a:t>พงศกร เจริญเนตรกุล</a:t>
            </a:r>
            <a:endParaRPr lang="en-US" sz="32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  <a:p>
            <a:pPr algn="ctr">
              <a:lnSpc>
                <a:spcPct val="95000"/>
              </a:lnSpc>
              <a:tabLst>
                <a:tab pos="0" algn="l"/>
                <a:tab pos="463433" algn="l"/>
                <a:tab pos="928510" algn="l"/>
                <a:tab pos="1393586" algn="l"/>
                <a:tab pos="1858663" algn="l"/>
                <a:tab pos="2323739" algn="l"/>
                <a:tab pos="2788816" algn="l"/>
                <a:tab pos="3253892" algn="l"/>
                <a:tab pos="3718969" algn="l"/>
                <a:tab pos="4184045" algn="l"/>
                <a:tab pos="4649123" algn="l"/>
                <a:tab pos="5114199" algn="l"/>
                <a:tab pos="5579276" algn="l"/>
                <a:tab pos="6044352" algn="l"/>
                <a:tab pos="6509429" algn="l"/>
                <a:tab pos="6974505" algn="l"/>
                <a:tab pos="7439582" algn="l"/>
                <a:tab pos="7904658" algn="l"/>
                <a:tab pos="8369735" algn="l"/>
                <a:tab pos="8834811" algn="l"/>
                <a:tab pos="9299888" algn="l"/>
              </a:tabLst>
              <a:defRPr/>
            </a:pPr>
            <a:endParaRPr lang="en-US" sz="3200" dirty="0">
              <a:solidFill>
                <a:schemeClr val="bg1"/>
              </a:solidFill>
              <a:latin typeface="TH Sarabun New" pitchFamily="34" charset="-34"/>
              <a:cs typeface="TH Sarabun New" pitchFamily="34" charset="-34"/>
            </a:endParaRPr>
          </a:p>
          <a:p>
            <a:pPr algn="ctr">
              <a:lnSpc>
                <a:spcPct val="95000"/>
              </a:lnSpc>
              <a:tabLst>
                <a:tab pos="0" algn="l"/>
                <a:tab pos="463433" algn="l"/>
                <a:tab pos="928510" algn="l"/>
                <a:tab pos="1393586" algn="l"/>
                <a:tab pos="1858663" algn="l"/>
                <a:tab pos="2323739" algn="l"/>
                <a:tab pos="2788816" algn="l"/>
                <a:tab pos="3253892" algn="l"/>
                <a:tab pos="3718969" algn="l"/>
                <a:tab pos="4184045" algn="l"/>
                <a:tab pos="4649123" algn="l"/>
                <a:tab pos="5114199" algn="l"/>
                <a:tab pos="5579276" algn="l"/>
                <a:tab pos="6044352" algn="l"/>
                <a:tab pos="6509429" algn="l"/>
                <a:tab pos="6974505" algn="l"/>
                <a:tab pos="7439582" algn="l"/>
                <a:tab pos="7904658" algn="l"/>
                <a:tab pos="8369735" algn="l"/>
                <a:tab pos="8834811" algn="l"/>
                <a:tab pos="9299888" algn="l"/>
              </a:tabLst>
              <a:defRPr/>
            </a:pPr>
            <a:r>
              <a:rPr lang="en-US" sz="1800" dirty="0">
                <a:solidFill>
                  <a:srgbClr val="0000B8"/>
                </a:solidFill>
                <a:latin typeface="TH Sarabun New" pitchFamily="34" charset="-34"/>
                <a:cs typeface="TH Sarabun New" pitchFamily="34" charset="-34"/>
              </a:rPr>
              <a:t> </a:t>
            </a:r>
          </a:p>
          <a:p>
            <a:pPr algn="ctr">
              <a:lnSpc>
                <a:spcPct val="95000"/>
              </a:lnSpc>
              <a:tabLst>
                <a:tab pos="0" algn="l"/>
                <a:tab pos="463433" algn="l"/>
                <a:tab pos="928510" algn="l"/>
                <a:tab pos="1393586" algn="l"/>
                <a:tab pos="1858663" algn="l"/>
                <a:tab pos="2323739" algn="l"/>
                <a:tab pos="2788816" algn="l"/>
                <a:tab pos="3253892" algn="l"/>
                <a:tab pos="3718969" algn="l"/>
                <a:tab pos="4184045" algn="l"/>
                <a:tab pos="4649123" algn="l"/>
                <a:tab pos="5114199" algn="l"/>
                <a:tab pos="5579276" algn="l"/>
                <a:tab pos="6044352" algn="l"/>
                <a:tab pos="6509429" algn="l"/>
                <a:tab pos="6974505" algn="l"/>
                <a:tab pos="7439582" algn="l"/>
                <a:tab pos="7904658" algn="l"/>
                <a:tab pos="8369735" algn="l"/>
                <a:tab pos="8834811" algn="l"/>
                <a:tab pos="9299888" algn="l"/>
              </a:tabLst>
              <a:defRPr/>
            </a:pPr>
            <a:endParaRPr lang="en-US" sz="1800" dirty="0">
              <a:solidFill>
                <a:srgbClr val="0000B8"/>
              </a:solidFill>
              <a:latin typeface="TH Sarabun New" pitchFamily="34" charset="-34"/>
              <a:cs typeface="TH Sarabun New" pitchFamily="34" charset="-34"/>
            </a:endParaRPr>
          </a:p>
          <a:p>
            <a:pPr algn="ctr">
              <a:lnSpc>
                <a:spcPct val="95000"/>
              </a:lnSpc>
              <a:tabLst>
                <a:tab pos="0" algn="l"/>
                <a:tab pos="463433" algn="l"/>
                <a:tab pos="928510" algn="l"/>
                <a:tab pos="1393586" algn="l"/>
                <a:tab pos="1858663" algn="l"/>
                <a:tab pos="2323739" algn="l"/>
                <a:tab pos="2788816" algn="l"/>
                <a:tab pos="3253892" algn="l"/>
                <a:tab pos="3718969" algn="l"/>
                <a:tab pos="4184045" algn="l"/>
                <a:tab pos="4649123" algn="l"/>
                <a:tab pos="5114199" algn="l"/>
                <a:tab pos="5579276" algn="l"/>
                <a:tab pos="6044352" algn="l"/>
                <a:tab pos="6509429" algn="l"/>
                <a:tab pos="6974505" algn="l"/>
                <a:tab pos="7439582" algn="l"/>
                <a:tab pos="7904658" algn="l"/>
                <a:tab pos="8369735" algn="l"/>
                <a:tab pos="8834811" algn="l"/>
                <a:tab pos="9299888" algn="l"/>
              </a:tabLst>
              <a:defRPr/>
            </a:pPr>
            <a:br>
              <a:rPr lang="en-US" sz="1600" dirty="0">
                <a:solidFill>
                  <a:srgbClr val="0000B8"/>
                </a:solidFill>
                <a:latin typeface="TH Sarabun New" pitchFamily="34" charset="-34"/>
                <a:cs typeface="TH Sarabun New" pitchFamily="34" charset="-34"/>
              </a:rPr>
            </a:br>
            <a:endParaRPr lang="en-US" sz="1600" dirty="0">
              <a:solidFill>
                <a:srgbClr val="0000B8"/>
              </a:solidFill>
              <a:latin typeface="TH Sarabun New" pitchFamily="34" charset="-34"/>
              <a:cs typeface="TH Sarabun New" pitchFamily="34" charset="-34"/>
            </a:endParaRPr>
          </a:p>
          <a:p>
            <a:pPr algn="ctr">
              <a:lnSpc>
                <a:spcPct val="95000"/>
              </a:lnSpc>
              <a:tabLst>
                <a:tab pos="0" algn="l"/>
                <a:tab pos="463433" algn="l"/>
                <a:tab pos="928510" algn="l"/>
                <a:tab pos="1393586" algn="l"/>
                <a:tab pos="1858663" algn="l"/>
                <a:tab pos="2323739" algn="l"/>
                <a:tab pos="2788816" algn="l"/>
                <a:tab pos="3253892" algn="l"/>
                <a:tab pos="3718969" algn="l"/>
                <a:tab pos="4184045" algn="l"/>
                <a:tab pos="4649123" algn="l"/>
                <a:tab pos="5114199" algn="l"/>
                <a:tab pos="5579276" algn="l"/>
                <a:tab pos="6044352" algn="l"/>
                <a:tab pos="6509429" algn="l"/>
                <a:tab pos="6974505" algn="l"/>
                <a:tab pos="7439582" algn="l"/>
                <a:tab pos="7904658" algn="l"/>
                <a:tab pos="8369735" algn="l"/>
                <a:tab pos="8834811" algn="l"/>
                <a:tab pos="9299888" algn="l"/>
              </a:tabLst>
              <a:defRPr/>
            </a:pPr>
            <a:endParaRPr lang="en-US" sz="1800" dirty="0">
              <a:solidFill>
                <a:srgbClr val="0000B8"/>
              </a:solidFill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2" name="ตัวแทนหมายเลขภาพนิ่ง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D8D619-8B65-4F74-9524-C6532A75A685}" type="slidenum">
              <a:rPr lang="en-US" smtClean="0"/>
              <a:pPr>
                <a:defRPr/>
              </a:pPr>
              <a:t>1</a:t>
            </a:fld>
            <a:endParaRPr lang="th-TH" dirty="0"/>
          </a:p>
        </p:txBody>
      </p:sp>
      <p:sp>
        <p:nvSpPr>
          <p:cNvPr id="3" name="AutoShape 2" descr="Image result for coe ps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10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1" indent="-685800">
              <a:buNone/>
            </a:pPr>
            <a:r>
              <a:rPr lang="en-US" sz="4000" b="1" dirty="0">
                <a:ea typeface="+mn-ea"/>
              </a:rPr>
              <a:t>3.1) </a:t>
            </a:r>
            <a:r>
              <a:rPr lang="en-US" sz="4000" b="1" dirty="0" err="1">
                <a:ea typeface="+mn-ea"/>
              </a:rPr>
              <a:t>Haar</a:t>
            </a:r>
            <a:r>
              <a:rPr lang="en-US" sz="4000" b="1" dirty="0">
                <a:ea typeface="+mn-ea"/>
              </a:rPr>
              <a:t>-Like Features – Rapidly encode (calculation) </a:t>
            </a:r>
            <a:r>
              <a:rPr lang="en-US" sz="4000" b="1" dirty="0">
                <a:solidFill>
                  <a:srgbClr val="FF0000"/>
                </a:solidFill>
                <a:ea typeface="+mn-ea"/>
              </a:rPr>
              <a:t>features</a:t>
            </a:r>
            <a:r>
              <a:rPr lang="en-US" sz="4000" b="1" dirty="0">
                <a:ea typeface="+mn-ea"/>
              </a:rPr>
              <a:t> with Integral Image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pic>
        <p:nvPicPr>
          <p:cNvPr id="17" name="Picture 4" descr="featu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091" y="2416448"/>
            <a:ext cx="3429000" cy="301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182216" y="2568848"/>
            <a:ext cx="35210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th-TH" sz="2800" b="0"/>
              <a:t>“Rectangle filters”</a:t>
            </a:r>
          </a:p>
          <a:p>
            <a:endParaRPr lang="en-US" altLang="th-TH" sz="2800" b="0"/>
          </a:p>
        </p:txBody>
      </p:sp>
      <p:pic>
        <p:nvPicPr>
          <p:cNvPr id="19" name="Picture 6" descr="que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91" y="2416448"/>
            <a:ext cx="1600200" cy="150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9"/>
          <p:cNvSpPr txBox="1">
            <a:spLocks noChangeArrowheads="1"/>
          </p:cNvSpPr>
          <p:nvPr/>
        </p:nvSpPr>
        <p:spPr bwMode="auto">
          <a:xfrm>
            <a:off x="573250" y="5614680"/>
            <a:ext cx="1003003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th-TH" sz="2800" b="0" i="1" dirty="0"/>
              <a:t>Value =  ∑ (pixels in white area) – ∑ (pixels in black area)</a:t>
            </a:r>
          </a:p>
          <a:p>
            <a:pPr eaLnBrk="1" hangingPunct="1">
              <a:spcBef>
                <a:spcPct val="50000"/>
              </a:spcBef>
            </a:pPr>
            <a:endParaRPr lang="en-US" altLang="th-TH" sz="2800" b="0" i="1" dirty="0"/>
          </a:p>
        </p:txBody>
      </p:sp>
    </p:spTree>
    <p:extLst>
      <p:ext uri="{BB962C8B-B14F-4D97-AF65-F5344CB8AC3E}">
        <p14:creationId xmlns:p14="http://schemas.microsoft.com/office/powerpoint/2010/main" val="180990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11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1" indent="-685800">
              <a:buNone/>
            </a:pPr>
            <a:r>
              <a:rPr lang="en-US" sz="4000" b="1" dirty="0">
                <a:ea typeface="+mn-ea"/>
              </a:rPr>
              <a:t>3.1) </a:t>
            </a:r>
            <a:r>
              <a:rPr lang="en-US" sz="4000" b="1" dirty="0" err="1">
                <a:ea typeface="+mn-ea"/>
              </a:rPr>
              <a:t>Haar</a:t>
            </a:r>
            <a:r>
              <a:rPr lang="en-US" sz="4000" b="1" dirty="0">
                <a:ea typeface="+mn-ea"/>
              </a:rPr>
              <a:t>-Like Features – Rapidly encode (calculation) </a:t>
            </a:r>
            <a:r>
              <a:rPr lang="en-US" sz="4000" b="1" dirty="0">
                <a:solidFill>
                  <a:srgbClr val="FF0000"/>
                </a:solidFill>
                <a:ea typeface="+mn-ea"/>
              </a:rPr>
              <a:t>features</a:t>
            </a:r>
            <a:r>
              <a:rPr lang="en-US" sz="4000" b="1" dirty="0">
                <a:ea typeface="+mn-ea"/>
              </a:rPr>
              <a:t> with Integral Image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pic>
        <p:nvPicPr>
          <p:cNvPr id="14" name="Picture 4" descr="ha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04" y="3568576"/>
            <a:ext cx="4320480" cy="262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terminator3_po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67" b="26889"/>
          <a:stretch>
            <a:fillRect/>
          </a:stretch>
        </p:blipFill>
        <p:spPr bwMode="auto">
          <a:xfrm>
            <a:off x="6727131" y="1996281"/>
            <a:ext cx="22606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8" descr="terminator3_po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67" b="26889"/>
          <a:stretch>
            <a:fillRect/>
          </a:stretch>
        </p:blipFill>
        <p:spPr bwMode="auto">
          <a:xfrm>
            <a:off x="5537423" y="4298176"/>
            <a:ext cx="2257425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Group 9"/>
          <p:cNvGrpSpPr>
            <a:grpSpLocks/>
          </p:cNvGrpSpPr>
          <p:nvPr/>
        </p:nvGrpSpPr>
        <p:grpSpPr bwMode="auto">
          <a:xfrm>
            <a:off x="6245224" y="5115322"/>
            <a:ext cx="1143000" cy="711200"/>
            <a:chOff x="144" y="1296"/>
            <a:chExt cx="864" cy="864"/>
          </a:xfrm>
        </p:grpSpPr>
        <p:sp>
          <p:nvSpPr>
            <p:cNvPr id="23" name="Rectangle 10"/>
            <p:cNvSpPr>
              <a:spLocks noChangeArrowheads="1"/>
            </p:cNvSpPr>
            <p:nvPr/>
          </p:nvSpPr>
          <p:spPr bwMode="auto">
            <a:xfrm>
              <a:off x="144" y="1296"/>
              <a:ext cx="864" cy="432"/>
            </a:xfrm>
            <a:prstGeom prst="rect">
              <a:avLst/>
            </a:prstGeom>
            <a:solidFill>
              <a:srgbClr val="000000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th-TH" altLang="th-TH"/>
            </a:p>
          </p:txBody>
        </p:sp>
        <p:sp>
          <p:nvSpPr>
            <p:cNvPr id="24" name="Rectangle 11"/>
            <p:cNvSpPr>
              <a:spLocks noChangeArrowheads="1"/>
            </p:cNvSpPr>
            <p:nvPr/>
          </p:nvSpPr>
          <p:spPr bwMode="auto">
            <a:xfrm>
              <a:off x="144" y="1728"/>
              <a:ext cx="864" cy="432"/>
            </a:xfrm>
            <a:prstGeom prst="rect">
              <a:avLst/>
            </a:prstGeom>
            <a:solidFill>
              <a:srgbClr val="FFFFFF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th-TH" altLang="th-TH"/>
            </a:p>
          </p:txBody>
        </p:sp>
      </p:grpSp>
      <p:pic>
        <p:nvPicPr>
          <p:cNvPr id="25" name="Picture 8" descr="terminator3_post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67" b="26889"/>
          <a:stretch>
            <a:fillRect/>
          </a:stretch>
        </p:blipFill>
        <p:spPr bwMode="auto">
          <a:xfrm>
            <a:off x="7972983" y="4298176"/>
            <a:ext cx="2257425" cy="218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Group 9"/>
          <p:cNvGrpSpPr>
            <a:grpSpLocks/>
          </p:cNvGrpSpPr>
          <p:nvPr/>
        </p:nvGrpSpPr>
        <p:grpSpPr bwMode="auto">
          <a:xfrm rot="16200000">
            <a:off x="8680784" y="5115322"/>
            <a:ext cx="1143000" cy="711200"/>
            <a:chOff x="144" y="1296"/>
            <a:chExt cx="864" cy="864"/>
          </a:xfrm>
        </p:grpSpPr>
        <p:sp>
          <p:nvSpPr>
            <p:cNvPr id="27" name="Rectangle 10"/>
            <p:cNvSpPr>
              <a:spLocks noChangeArrowheads="1"/>
            </p:cNvSpPr>
            <p:nvPr/>
          </p:nvSpPr>
          <p:spPr bwMode="auto">
            <a:xfrm>
              <a:off x="144" y="1296"/>
              <a:ext cx="864" cy="432"/>
            </a:xfrm>
            <a:prstGeom prst="rect">
              <a:avLst/>
            </a:prstGeom>
            <a:solidFill>
              <a:srgbClr val="000000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th-TH" altLang="th-TH"/>
            </a:p>
          </p:txBody>
        </p:sp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144" y="1728"/>
              <a:ext cx="864" cy="432"/>
            </a:xfrm>
            <a:prstGeom prst="rect">
              <a:avLst/>
            </a:prstGeom>
            <a:solidFill>
              <a:srgbClr val="FFFFFF">
                <a:alpha val="67058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th-TH" altLang="th-TH"/>
            </a:p>
          </p:txBody>
        </p:sp>
      </p:grpSp>
    </p:spTree>
    <p:extLst>
      <p:ext uri="{BB962C8B-B14F-4D97-AF65-F5344CB8AC3E}">
        <p14:creationId xmlns:p14="http://schemas.microsoft.com/office/powerpoint/2010/main" val="177543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12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1" indent="-685800">
              <a:buNone/>
            </a:pPr>
            <a:r>
              <a:rPr lang="en-US" sz="4000" b="1" dirty="0">
                <a:ea typeface="+mn-ea"/>
              </a:rPr>
              <a:t>3.1) </a:t>
            </a:r>
            <a:r>
              <a:rPr lang="en-US" sz="4000" b="1" dirty="0" err="1">
                <a:ea typeface="+mn-ea"/>
              </a:rPr>
              <a:t>Haar</a:t>
            </a:r>
            <a:r>
              <a:rPr lang="en-US" sz="4000" b="1" dirty="0">
                <a:ea typeface="+mn-ea"/>
              </a:rPr>
              <a:t>-Like Features – Rapidly encode (calculation) </a:t>
            </a:r>
            <a:r>
              <a:rPr lang="en-US" sz="4000" b="1" dirty="0">
                <a:solidFill>
                  <a:srgbClr val="FF0000"/>
                </a:solidFill>
                <a:ea typeface="+mn-ea"/>
              </a:rPr>
              <a:t>features</a:t>
            </a:r>
            <a:r>
              <a:rPr lang="en-US" sz="4000" b="1" dirty="0">
                <a:ea typeface="+mn-ea"/>
              </a:rPr>
              <a:t> with Integral Image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 rotWithShape="1">
          <a:blip r:embed="rId5"/>
          <a:srcRect t="84501"/>
          <a:stretch/>
        </p:blipFill>
        <p:spPr>
          <a:xfrm>
            <a:off x="4826695" y="5652519"/>
            <a:ext cx="4224977" cy="501386"/>
          </a:xfrm>
          <a:prstGeom prst="rect">
            <a:avLst/>
          </a:prstGeom>
        </p:spPr>
      </p:pic>
      <p:pic>
        <p:nvPicPr>
          <p:cNvPr id="5122" name="Picture 2" descr="How does the Viola-Jones face detection method work? - Stack Overflo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" y="2538256"/>
            <a:ext cx="76009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สี่เหลี่ยมผืนผ้า 4"/>
          <p:cNvSpPr/>
          <p:nvPr/>
        </p:nvSpPr>
        <p:spPr>
          <a:xfrm>
            <a:off x="5778748" y="5895599"/>
            <a:ext cx="4752727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333333"/>
                </a:solidFill>
              </a:rPr>
              <a:t>R. </a:t>
            </a:r>
            <a:r>
              <a:rPr lang="en-US" sz="1050" b="0" dirty="0" err="1">
                <a:solidFill>
                  <a:srgbClr val="333333"/>
                </a:solidFill>
              </a:rPr>
              <a:t>Lienhart</a:t>
            </a:r>
            <a:r>
              <a:rPr lang="en-US" sz="1050" b="0" dirty="0">
                <a:solidFill>
                  <a:srgbClr val="333333"/>
                </a:solidFill>
              </a:rPr>
              <a:t> and J. </a:t>
            </a:r>
            <a:r>
              <a:rPr lang="en-US" sz="1050" b="0" dirty="0" err="1">
                <a:solidFill>
                  <a:srgbClr val="333333"/>
                </a:solidFill>
              </a:rPr>
              <a:t>Maydt</a:t>
            </a:r>
            <a:r>
              <a:rPr lang="en-US" sz="1050" b="0" dirty="0">
                <a:solidFill>
                  <a:srgbClr val="333333"/>
                </a:solidFill>
              </a:rPr>
              <a:t>, "An extended set of </a:t>
            </a:r>
            <a:r>
              <a:rPr lang="en-US" sz="1050" b="0" dirty="0" err="1">
                <a:solidFill>
                  <a:srgbClr val="333333"/>
                </a:solidFill>
              </a:rPr>
              <a:t>Haar</a:t>
            </a:r>
            <a:r>
              <a:rPr lang="en-US" sz="1050" b="0" dirty="0">
                <a:solidFill>
                  <a:srgbClr val="333333"/>
                </a:solidFill>
              </a:rPr>
              <a:t>-like features for rapid object detection," </a:t>
            </a:r>
            <a:r>
              <a:rPr lang="en-US" sz="1050" b="0" i="1" dirty="0">
                <a:solidFill>
                  <a:srgbClr val="333333"/>
                </a:solidFill>
              </a:rPr>
              <a:t>Proceedings. International Conference on Image Processing</a:t>
            </a:r>
            <a:r>
              <a:rPr lang="en-US" sz="1050" b="0" dirty="0">
                <a:solidFill>
                  <a:srgbClr val="333333"/>
                </a:solidFill>
              </a:rPr>
              <a:t>, Rochester, NY, USA, 2002</a:t>
            </a:r>
            <a:endParaRPr lang="th-TH" sz="1050" dirty="0"/>
          </a:p>
        </p:txBody>
      </p:sp>
    </p:spTree>
    <p:extLst>
      <p:ext uri="{BB962C8B-B14F-4D97-AF65-F5344CB8AC3E}">
        <p14:creationId xmlns:p14="http://schemas.microsoft.com/office/powerpoint/2010/main" val="697230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13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1" indent="-685800">
              <a:buNone/>
            </a:pPr>
            <a:r>
              <a:rPr lang="en-US" sz="4000" b="1" dirty="0">
                <a:ea typeface="+mn-ea"/>
              </a:rPr>
              <a:t>3.1) </a:t>
            </a:r>
            <a:r>
              <a:rPr lang="en-US" sz="4000" b="1" dirty="0" err="1">
                <a:ea typeface="+mn-ea"/>
              </a:rPr>
              <a:t>Haar</a:t>
            </a:r>
            <a:r>
              <a:rPr lang="en-US" sz="4000" b="1" dirty="0">
                <a:ea typeface="+mn-ea"/>
              </a:rPr>
              <a:t>-Like Features – Rapidly encode (calculation) </a:t>
            </a:r>
            <a:r>
              <a:rPr lang="en-US" sz="4000" b="1" dirty="0">
                <a:solidFill>
                  <a:srgbClr val="FF0000"/>
                </a:solidFill>
                <a:ea typeface="+mn-ea"/>
              </a:rPr>
              <a:t>features</a:t>
            </a:r>
            <a:r>
              <a:rPr lang="en-US" sz="4000" b="1" dirty="0">
                <a:ea typeface="+mn-ea"/>
              </a:rPr>
              <a:t> with Integral Image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43906" y="2334642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th-TH" b="0" kern="0" dirty="0"/>
              <a:t>Just for a 24x24 detection area, will generated the number of possible rectangle features is ~160,000!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80" y="3369309"/>
            <a:ext cx="4680520" cy="2965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สี่เหลี่ยมผืนผ้า 5"/>
          <p:cNvSpPr/>
          <p:nvPr/>
        </p:nvSpPr>
        <p:spPr>
          <a:xfrm>
            <a:off x="1287716" y="6113467"/>
            <a:ext cx="80602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Which are the set that contain best features?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4467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14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4000" b="1" dirty="0">
                <a:ea typeface="+mn-ea"/>
              </a:rPr>
              <a:t>3.2) </a:t>
            </a:r>
            <a:r>
              <a:rPr lang="en-US" sz="4000" b="1" dirty="0" err="1">
                <a:ea typeface="+mn-ea"/>
              </a:rPr>
              <a:t>AdaBoost</a:t>
            </a:r>
            <a:r>
              <a:rPr lang="en-US" sz="4000" b="1" dirty="0">
                <a:ea typeface="+mn-ea"/>
              </a:rPr>
              <a:t> - Features Selection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2163" y="1779588"/>
            <a:ext cx="986484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th-TH" kern="0" dirty="0"/>
              <a:t>Boosting is a classification scheme that works by combining </a:t>
            </a:r>
            <a:r>
              <a:rPr lang="en-US" altLang="th-TH" i="1" kern="0" dirty="0"/>
              <a:t>weak learners </a:t>
            </a:r>
            <a:r>
              <a:rPr lang="en-US" altLang="th-TH" kern="0" dirty="0"/>
              <a:t>into a more accurate ensemble classifier</a:t>
            </a:r>
          </a:p>
          <a:p>
            <a:pPr lvl="1"/>
            <a:r>
              <a:rPr lang="en-US" altLang="th-TH" b="0" kern="0" dirty="0"/>
              <a:t>A weak learner need only do better than chance</a:t>
            </a:r>
          </a:p>
          <a:p>
            <a:r>
              <a:rPr lang="en-US" altLang="th-TH" kern="0" dirty="0"/>
              <a:t>Training consists of multiple </a:t>
            </a:r>
            <a:r>
              <a:rPr lang="en-US" altLang="th-TH" i="1" kern="0" dirty="0"/>
              <a:t>boosting rounds</a:t>
            </a:r>
          </a:p>
          <a:p>
            <a:pPr lvl="1"/>
            <a:r>
              <a:rPr lang="en-US" altLang="th-TH" b="0" kern="0" dirty="0"/>
              <a:t>During each boosting round, we select a weak learner that does well on examples that were hard for the previous weak learners</a:t>
            </a:r>
          </a:p>
          <a:p>
            <a:pPr lvl="1"/>
            <a:r>
              <a:rPr lang="en-US" altLang="th-TH" b="0" kern="0" dirty="0"/>
              <a:t>“Hardness” is captured by weights attached to training examples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50156" y="6185136"/>
            <a:ext cx="883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Y. Freund and R. </a:t>
            </a:r>
            <a:r>
              <a:rPr lang="en-US" altLang="th-TH" sz="1200" b="0" dirty="0" err="1"/>
              <a:t>Schapire</a:t>
            </a:r>
            <a:r>
              <a:rPr lang="en-US" altLang="th-TH" sz="1200" b="0" dirty="0"/>
              <a:t>, </a:t>
            </a:r>
            <a:r>
              <a:rPr lang="en-US" altLang="th-TH" sz="1200" b="0" dirty="0">
                <a:hlinkClick r:id="rId5"/>
              </a:rPr>
              <a:t>A short introduction to boosting</a:t>
            </a:r>
            <a:r>
              <a:rPr lang="en-US" altLang="th-TH" sz="1200" b="0" dirty="0"/>
              <a:t>, </a:t>
            </a:r>
            <a:r>
              <a:rPr lang="en-US" altLang="th-TH" sz="1200" b="0" i="1" dirty="0"/>
              <a:t>Journal of Japanese Society for Artificial Intelligence</a:t>
            </a:r>
            <a:r>
              <a:rPr lang="en-US" altLang="th-TH" sz="1200" b="0" dirty="0"/>
              <a:t>, 14(5):771-780, September, 1999. </a:t>
            </a:r>
          </a:p>
        </p:txBody>
      </p:sp>
    </p:spTree>
    <p:extLst>
      <p:ext uri="{BB962C8B-B14F-4D97-AF65-F5344CB8AC3E}">
        <p14:creationId xmlns:p14="http://schemas.microsoft.com/office/powerpoint/2010/main" val="362714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15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4000" b="1" dirty="0">
                <a:ea typeface="+mn-ea"/>
              </a:rPr>
              <a:t>3.2) </a:t>
            </a:r>
            <a:r>
              <a:rPr lang="en-US" sz="4000" b="1" dirty="0" err="1">
                <a:ea typeface="+mn-ea"/>
              </a:rPr>
              <a:t>AdaBoost</a:t>
            </a:r>
            <a:r>
              <a:rPr lang="en-US" sz="4000" b="1" dirty="0">
                <a:ea typeface="+mn-ea"/>
              </a:rPr>
              <a:t> - Features Selection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2345" y="6789898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02345" y="7064166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4"/>
              </a:rPr>
              <a:t>Robust real-time face detection.</a:t>
            </a:r>
            <a:r>
              <a:rPr lang="en-US" altLang="th-TH" sz="1200" b="0" dirty="0"/>
              <a:t> IJCV 57(2), 2004.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18468" y="1768377"/>
            <a:ext cx="9864849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th-TH" u="sng" dirty="0"/>
              <a:t>Training Step</a:t>
            </a:r>
          </a:p>
          <a:p>
            <a:pPr marL="533400" indent="-533400"/>
            <a:r>
              <a:rPr lang="en-US" altLang="th-TH" sz="2800" dirty="0"/>
              <a:t>Initially, weight each training example equally</a:t>
            </a:r>
          </a:p>
          <a:p>
            <a:pPr marL="533400" indent="-533400"/>
            <a:r>
              <a:rPr lang="en-US" altLang="th-TH" sz="2800" dirty="0"/>
              <a:t>In each boosting round:</a:t>
            </a:r>
          </a:p>
          <a:p>
            <a:pPr marL="838200" lvl="1" indent="-381000"/>
            <a:r>
              <a:rPr lang="en-US" altLang="th-TH" sz="2400" dirty="0"/>
              <a:t>Find the weak learner that achieves the lowest </a:t>
            </a:r>
            <a:r>
              <a:rPr lang="en-US" altLang="th-TH" sz="2400" i="1" dirty="0"/>
              <a:t>weighted</a:t>
            </a:r>
            <a:r>
              <a:rPr lang="en-US" altLang="th-TH" sz="2400" dirty="0"/>
              <a:t> training error</a:t>
            </a:r>
          </a:p>
          <a:p>
            <a:pPr marL="838200" lvl="1" indent="-381000"/>
            <a:r>
              <a:rPr lang="en-US" altLang="th-TH" sz="2400" dirty="0"/>
              <a:t>Raise the weights of training examples misclassified by current weak learner</a:t>
            </a:r>
          </a:p>
          <a:p>
            <a:pPr marL="533400" indent="-533400"/>
            <a:r>
              <a:rPr lang="en-US" altLang="th-TH" sz="2800" dirty="0"/>
              <a:t>Compute final classifier as linear combination of all weak learners (weight of each learner is directly proportional to its accuracy)</a:t>
            </a:r>
            <a:endParaRPr lang="en-US" altLang="th-TH" sz="700" dirty="0"/>
          </a:p>
          <a:p>
            <a:pPr marL="533400" indent="-533400"/>
            <a:r>
              <a:rPr lang="en-US" altLang="th-TH" sz="2800" dirty="0"/>
              <a:t>Exact formulas for re-weighting and combining weak learners depend on the particular boosting scheme (e.g., </a:t>
            </a:r>
            <a:r>
              <a:rPr lang="en-US" altLang="th-TH" sz="2800" dirty="0" err="1"/>
              <a:t>AdaBoost</a:t>
            </a:r>
            <a:r>
              <a:rPr lang="en-US" altLang="th-TH" sz="2800" dirty="0"/>
              <a:t>, </a:t>
            </a:r>
            <a:r>
              <a:rPr lang="en-US" sz="2800" dirty="0" err="1"/>
              <a:t>XGBoost</a:t>
            </a:r>
            <a:r>
              <a:rPr lang="en-US" sz="2800" dirty="0"/>
              <a:t>, Gradient Boosted, Decision Trees</a:t>
            </a:r>
            <a:r>
              <a:rPr lang="en-US" altLang="th-TH" sz="2800" dirty="0"/>
              <a:t>)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02345" y="6366289"/>
            <a:ext cx="883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Y. Freund and R. </a:t>
            </a:r>
            <a:r>
              <a:rPr lang="en-US" altLang="th-TH" sz="1200" b="0" dirty="0" err="1"/>
              <a:t>Schapire</a:t>
            </a:r>
            <a:r>
              <a:rPr lang="en-US" altLang="th-TH" sz="1200" b="0" dirty="0"/>
              <a:t>, </a:t>
            </a:r>
            <a:r>
              <a:rPr lang="en-US" altLang="th-TH" sz="1200" b="0" dirty="0">
                <a:hlinkClick r:id="rId5"/>
              </a:rPr>
              <a:t>A short introduction to boosting</a:t>
            </a:r>
            <a:r>
              <a:rPr lang="en-US" altLang="th-TH" sz="1200" b="0" dirty="0"/>
              <a:t>, </a:t>
            </a:r>
            <a:r>
              <a:rPr lang="en-US" altLang="th-TH" sz="1200" b="0" i="1" dirty="0"/>
              <a:t>Journal of Japanese Society for Artificial Intelligence</a:t>
            </a:r>
            <a:r>
              <a:rPr lang="en-US" altLang="th-TH" sz="1200" b="0" dirty="0"/>
              <a:t>, 14(5):771-780, September, 1999. </a:t>
            </a:r>
          </a:p>
        </p:txBody>
      </p:sp>
    </p:spTree>
    <p:extLst>
      <p:ext uri="{BB962C8B-B14F-4D97-AF65-F5344CB8AC3E}">
        <p14:creationId xmlns:p14="http://schemas.microsoft.com/office/powerpoint/2010/main" val="41365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16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4000" b="1" dirty="0">
                <a:ea typeface="+mn-ea"/>
              </a:rPr>
              <a:t>3.2) </a:t>
            </a:r>
            <a:r>
              <a:rPr lang="en-US" sz="4000" b="1" dirty="0" err="1">
                <a:ea typeface="+mn-ea"/>
              </a:rPr>
              <a:t>AdaBoost</a:t>
            </a:r>
            <a:r>
              <a:rPr lang="en-US" sz="4000" b="1" dirty="0">
                <a:ea typeface="+mn-ea"/>
              </a:rPr>
              <a:t> - Features Selection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2345" y="6789898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02345" y="7064166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4"/>
              </a:rPr>
              <a:t>Robust real-time face detection.</a:t>
            </a:r>
            <a:r>
              <a:rPr lang="en-US" altLang="th-TH" sz="1200" b="0" dirty="0"/>
              <a:t> IJCV 57(2), 2004.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18468" y="1768377"/>
            <a:ext cx="9864849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altLang="th-TH" sz="2800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02345" y="6366289"/>
            <a:ext cx="883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Y. Freund and R. </a:t>
            </a:r>
            <a:r>
              <a:rPr lang="en-US" altLang="th-TH" sz="1200" b="0" dirty="0" err="1"/>
              <a:t>Schapire</a:t>
            </a:r>
            <a:r>
              <a:rPr lang="en-US" altLang="th-TH" sz="1200" b="0" dirty="0"/>
              <a:t>, </a:t>
            </a:r>
            <a:r>
              <a:rPr lang="en-US" altLang="th-TH" sz="1200" b="0" dirty="0">
                <a:hlinkClick r:id="rId5"/>
              </a:rPr>
              <a:t>A short introduction to boosting</a:t>
            </a:r>
            <a:r>
              <a:rPr lang="en-US" altLang="th-TH" sz="1200" b="0" dirty="0"/>
              <a:t>, </a:t>
            </a:r>
            <a:r>
              <a:rPr lang="en-US" altLang="th-TH" sz="1200" b="0" i="1" dirty="0"/>
              <a:t>Journal of Japanese Society for Artificial Intelligence</a:t>
            </a:r>
            <a:r>
              <a:rPr lang="en-US" altLang="th-TH" sz="1200" b="0" dirty="0"/>
              <a:t>, 14(5):771-780, September, 1999. </a:t>
            </a:r>
          </a:p>
        </p:txBody>
      </p:sp>
      <p:sp>
        <p:nvSpPr>
          <p:cNvPr id="13" name="Oval 3"/>
          <p:cNvSpPr>
            <a:spLocks noChangeArrowheads="1"/>
          </p:cNvSpPr>
          <p:nvPr/>
        </p:nvSpPr>
        <p:spPr bwMode="auto">
          <a:xfrm>
            <a:off x="4666953" y="2915416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14" name="Oval 4"/>
          <p:cNvSpPr>
            <a:spLocks noChangeArrowheads="1"/>
          </p:cNvSpPr>
          <p:nvPr/>
        </p:nvSpPr>
        <p:spPr bwMode="auto">
          <a:xfrm>
            <a:off x="6252865" y="2728091"/>
            <a:ext cx="384175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6941840" y="3485328"/>
            <a:ext cx="38417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6565603" y="4545778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5616278" y="4355278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18" name="Oval 8"/>
          <p:cNvSpPr>
            <a:spLocks noChangeArrowheads="1"/>
          </p:cNvSpPr>
          <p:nvPr/>
        </p:nvSpPr>
        <p:spPr bwMode="auto">
          <a:xfrm>
            <a:off x="5673428" y="5195066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19" name="Oval 9"/>
          <p:cNvSpPr>
            <a:spLocks noChangeArrowheads="1"/>
          </p:cNvSpPr>
          <p:nvPr/>
        </p:nvSpPr>
        <p:spPr bwMode="auto">
          <a:xfrm>
            <a:off x="5722640" y="3296416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4193878" y="3691703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1" name="Oval 11"/>
          <p:cNvSpPr>
            <a:spLocks noChangeArrowheads="1"/>
          </p:cNvSpPr>
          <p:nvPr/>
        </p:nvSpPr>
        <p:spPr bwMode="auto">
          <a:xfrm>
            <a:off x="4854278" y="5099816"/>
            <a:ext cx="381000" cy="376237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2" name="Line 13"/>
          <p:cNvSpPr>
            <a:spLocks noChangeShapeType="1"/>
          </p:cNvSpPr>
          <p:nvPr/>
        </p:nvSpPr>
        <p:spPr bwMode="auto">
          <a:xfrm flipV="1">
            <a:off x="4285953" y="3953641"/>
            <a:ext cx="3227387" cy="381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th-TH"/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1056978" y="3310703"/>
            <a:ext cx="1281112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th-TH" sz="1800">
                <a:latin typeface="Times New Roman" panose="02020603050405020304" pitchFamily="18" charset="0"/>
              </a:rPr>
              <a:t>Weak </a:t>
            </a:r>
          </a:p>
          <a:p>
            <a:pPr algn="ctr"/>
            <a:r>
              <a:rPr lang="en-US" altLang="th-TH" sz="1800">
                <a:latin typeface="Times New Roman" panose="02020603050405020304" pitchFamily="18" charset="0"/>
              </a:rPr>
              <a:t>Classifier 1</a:t>
            </a:r>
          </a:p>
        </p:txBody>
      </p:sp>
      <p:cxnSp>
        <p:nvCxnSpPr>
          <p:cNvPr id="24" name="AutoShape 15"/>
          <p:cNvCxnSpPr>
            <a:cxnSpLocks noChangeShapeType="1"/>
            <a:stCxn id="23" idx="3"/>
            <a:endCxn id="22" idx="0"/>
          </p:cNvCxnSpPr>
          <p:nvPr/>
        </p:nvCxnSpPr>
        <p:spPr bwMode="auto">
          <a:xfrm>
            <a:off x="2338090" y="3631378"/>
            <a:ext cx="1947863" cy="715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3906540" y="2440753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" name="สี่เหลี่ยมด้านขนาน 2"/>
          <p:cNvSpPr/>
          <p:nvPr/>
        </p:nvSpPr>
        <p:spPr bwMode="auto">
          <a:xfrm rot="4515303">
            <a:off x="4837052" y="1616251"/>
            <a:ext cx="1883638" cy="3485299"/>
          </a:xfrm>
          <a:prstGeom prst="parallelogram">
            <a:avLst/>
          </a:prstGeom>
          <a:solidFill>
            <a:srgbClr val="FF0000">
              <a:alpha val="41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ngsana New" pitchFamily="18" charset="-34"/>
            </a:endParaRPr>
          </a:p>
        </p:txBody>
      </p:sp>
      <p:sp>
        <p:nvSpPr>
          <p:cNvPr id="26" name="สี่เหลี่ยมด้านขนาน 25"/>
          <p:cNvSpPr/>
          <p:nvPr/>
        </p:nvSpPr>
        <p:spPr bwMode="auto">
          <a:xfrm rot="4515303">
            <a:off x="5109435" y="3220439"/>
            <a:ext cx="1883638" cy="3485299"/>
          </a:xfrm>
          <a:prstGeom prst="parallelogram">
            <a:avLst/>
          </a:prstGeom>
          <a:solidFill>
            <a:srgbClr val="2015FB">
              <a:alpha val="41000"/>
            </a:srgbClr>
          </a:solidFill>
          <a:ln w="9525" cap="flat" cmpd="sng" algn="ctr">
            <a:solidFill>
              <a:srgbClr val="2015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ngsana New" pitchFamily="18" charset="-34"/>
            </a:endParaRPr>
          </a:p>
        </p:txBody>
      </p: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670868" y="1920777"/>
            <a:ext cx="9864849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altLang="th-TH" sz="2800" dirty="0"/>
          </a:p>
        </p:txBody>
      </p:sp>
    </p:spTree>
    <p:extLst>
      <p:ext uri="{BB962C8B-B14F-4D97-AF65-F5344CB8AC3E}">
        <p14:creationId xmlns:p14="http://schemas.microsoft.com/office/powerpoint/2010/main" val="196109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23" grpId="0"/>
      <p:bldP spid="2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17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4000" b="1" dirty="0">
                <a:ea typeface="+mn-ea"/>
              </a:rPr>
              <a:t>3.2) </a:t>
            </a:r>
            <a:r>
              <a:rPr lang="en-US" sz="4000" b="1" dirty="0" err="1">
                <a:ea typeface="+mn-ea"/>
              </a:rPr>
              <a:t>AdaBoost</a:t>
            </a:r>
            <a:r>
              <a:rPr lang="en-US" sz="4000" b="1" dirty="0">
                <a:ea typeface="+mn-ea"/>
              </a:rPr>
              <a:t> - Features Selection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2345" y="6789898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02345" y="7064166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4"/>
              </a:rPr>
              <a:t>Robust real-time face detection.</a:t>
            </a:r>
            <a:r>
              <a:rPr lang="en-US" altLang="th-TH" sz="1200" b="0" dirty="0"/>
              <a:t> IJCV 57(2), 2004.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18468" y="1768377"/>
            <a:ext cx="9864849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altLang="th-TH" sz="2800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02345" y="6366289"/>
            <a:ext cx="883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Y. Freund and R. </a:t>
            </a:r>
            <a:r>
              <a:rPr lang="en-US" altLang="th-TH" sz="1200" b="0" dirty="0" err="1"/>
              <a:t>Schapire</a:t>
            </a:r>
            <a:r>
              <a:rPr lang="en-US" altLang="th-TH" sz="1200" b="0" dirty="0"/>
              <a:t>, </a:t>
            </a:r>
            <a:r>
              <a:rPr lang="en-US" altLang="th-TH" sz="1200" b="0" dirty="0">
                <a:hlinkClick r:id="rId5"/>
              </a:rPr>
              <a:t>A short introduction to boosting</a:t>
            </a:r>
            <a:r>
              <a:rPr lang="en-US" altLang="th-TH" sz="1200" b="0" dirty="0"/>
              <a:t>, </a:t>
            </a:r>
            <a:r>
              <a:rPr lang="en-US" altLang="th-TH" sz="1200" b="0" i="1" dirty="0"/>
              <a:t>Journal of Japanese Society for Artificial Intelligence</a:t>
            </a:r>
            <a:r>
              <a:rPr lang="en-US" altLang="th-TH" sz="1200" b="0" dirty="0"/>
              <a:t>, 14(5):771-780, September, 1999. </a:t>
            </a:r>
          </a:p>
        </p:txBody>
      </p:sp>
      <p:sp>
        <p:nvSpPr>
          <p:cNvPr id="28" name="Oval 4"/>
          <p:cNvSpPr>
            <a:spLocks noChangeArrowheads="1"/>
          </p:cNvSpPr>
          <p:nvPr/>
        </p:nvSpPr>
        <p:spPr bwMode="auto">
          <a:xfrm>
            <a:off x="4651115" y="2855117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9" name="Oval 5"/>
          <p:cNvSpPr>
            <a:spLocks noChangeArrowheads="1"/>
          </p:cNvSpPr>
          <p:nvPr/>
        </p:nvSpPr>
        <p:spPr bwMode="auto">
          <a:xfrm>
            <a:off x="6038590" y="2456654"/>
            <a:ext cx="762000" cy="7493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0" name="Oval 7"/>
          <p:cNvSpPr>
            <a:spLocks noChangeArrowheads="1"/>
          </p:cNvSpPr>
          <p:nvPr/>
        </p:nvSpPr>
        <p:spPr bwMode="auto">
          <a:xfrm>
            <a:off x="6549765" y="4485479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1" name="Oval 8"/>
          <p:cNvSpPr>
            <a:spLocks noChangeArrowheads="1"/>
          </p:cNvSpPr>
          <p:nvPr/>
        </p:nvSpPr>
        <p:spPr bwMode="auto">
          <a:xfrm>
            <a:off x="5600440" y="4294979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2" name="Oval 9"/>
          <p:cNvSpPr>
            <a:spLocks noChangeArrowheads="1"/>
          </p:cNvSpPr>
          <p:nvPr/>
        </p:nvSpPr>
        <p:spPr bwMode="auto">
          <a:xfrm>
            <a:off x="5657590" y="5134767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3" name="Oval 10"/>
          <p:cNvSpPr>
            <a:spLocks noChangeArrowheads="1"/>
          </p:cNvSpPr>
          <p:nvPr/>
        </p:nvSpPr>
        <p:spPr bwMode="auto">
          <a:xfrm>
            <a:off x="5706802" y="3236117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4" name="Oval 11"/>
          <p:cNvSpPr>
            <a:spLocks noChangeArrowheads="1"/>
          </p:cNvSpPr>
          <p:nvPr/>
        </p:nvSpPr>
        <p:spPr bwMode="auto">
          <a:xfrm>
            <a:off x="4178040" y="3631404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5" name="Oval 12"/>
          <p:cNvSpPr>
            <a:spLocks noChangeArrowheads="1"/>
          </p:cNvSpPr>
          <p:nvPr/>
        </p:nvSpPr>
        <p:spPr bwMode="auto">
          <a:xfrm>
            <a:off x="4640002" y="4828379"/>
            <a:ext cx="755650" cy="7461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3890702" y="2380454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7" name="Text Box 33"/>
          <p:cNvSpPr txBox="1">
            <a:spLocks noChangeArrowheads="1"/>
          </p:cNvSpPr>
          <p:nvPr/>
        </p:nvSpPr>
        <p:spPr bwMode="auto">
          <a:xfrm>
            <a:off x="1896802" y="3415504"/>
            <a:ext cx="1136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th-TH" sz="1800">
                <a:latin typeface="Times New Roman" panose="02020603050405020304" pitchFamily="18" charset="0"/>
              </a:rPr>
              <a:t>Weights</a:t>
            </a:r>
          </a:p>
          <a:p>
            <a:r>
              <a:rPr lang="en-US" altLang="th-TH" sz="1800">
                <a:latin typeface="Times New Roman" panose="02020603050405020304" pitchFamily="18" charset="0"/>
              </a:rPr>
              <a:t>Increased</a:t>
            </a:r>
          </a:p>
        </p:txBody>
      </p:sp>
      <p:sp>
        <p:nvSpPr>
          <p:cNvPr id="38" name="Line 38"/>
          <p:cNvSpPr>
            <a:spLocks noChangeShapeType="1"/>
          </p:cNvSpPr>
          <p:nvPr/>
        </p:nvSpPr>
        <p:spPr bwMode="auto">
          <a:xfrm flipV="1">
            <a:off x="3116002" y="2837654"/>
            <a:ext cx="327660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9" name="Line 40"/>
          <p:cNvSpPr>
            <a:spLocks noChangeShapeType="1"/>
          </p:cNvSpPr>
          <p:nvPr/>
        </p:nvSpPr>
        <p:spPr bwMode="auto">
          <a:xfrm>
            <a:off x="3116002" y="3752054"/>
            <a:ext cx="1905000" cy="14478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40" name="Line 42"/>
          <p:cNvSpPr>
            <a:spLocks noChangeShapeType="1"/>
          </p:cNvSpPr>
          <p:nvPr/>
        </p:nvSpPr>
        <p:spPr bwMode="auto">
          <a:xfrm flipV="1">
            <a:off x="4270115" y="3893342"/>
            <a:ext cx="3227387" cy="381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th-TH"/>
          </a:p>
        </p:txBody>
      </p:sp>
      <p:sp>
        <p:nvSpPr>
          <p:cNvPr id="41" name="Oval 6"/>
          <p:cNvSpPr>
            <a:spLocks noChangeArrowheads="1"/>
          </p:cNvSpPr>
          <p:nvPr/>
        </p:nvSpPr>
        <p:spPr bwMode="auto">
          <a:xfrm>
            <a:off x="6727565" y="3213892"/>
            <a:ext cx="762000" cy="7556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2" name="Line 39"/>
          <p:cNvSpPr>
            <a:spLocks noChangeShapeType="1"/>
          </p:cNvSpPr>
          <p:nvPr/>
        </p:nvSpPr>
        <p:spPr bwMode="auto">
          <a:xfrm flipV="1">
            <a:off x="3116002" y="3599654"/>
            <a:ext cx="39624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43" name="สี่เหลี่ยมด้านขนาน 42"/>
          <p:cNvSpPr/>
          <p:nvPr/>
        </p:nvSpPr>
        <p:spPr bwMode="auto">
          <a:xfrm rot="4515303">
            <a:off x="4756427" y="1470849"/>
            <a:ext cx="2065849" cy="3485299"/>
          </a:xfrm>
          <a:prstGeom prst="parallelogram">
            <a:avLst/>
          </a:prstGeom>
          <a:solidFill>
            <a:srgbClr val="FF0000">
              <a:alpha val="4100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ngsana New" pitchFamily="18" charset="-34"/>
            </a:endParaRPr>
          </a:p>
        </p:txBody>
      </p:sp>
      <p:sp>
        <p:nvSpPr>
          <p:cNvPr id="44" name="สี่เหลี่ยมด้านขนาน 43"/>
          <p:cNvSpPr/>
          <p:nvPr/>
        </p:nvSpPr>
        <p:spPr bwMode="auto">
          <a:xfrm rot="4515303">
            <a:off x="5006642" y="3258566"/>
            <a:ext cx="2065849" cy="3485299"/>
          </a:xfrm>
          <a:prstGeom prst="parallelogram">
            <a:avLst/>
          </a:prstGeom>
          <a:solidFill>
            <a:srgbClr val="2015FB">
              <a:alpha val="41000"/>
            </a:srgbClr>
          </a:solidFill>
          <a:ln w="9525" cap="flat" cmpd="sng" algn="ctr">
            <a:solidFill>
              <a:srgbClr val="2015F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992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18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4000" b="1" dirty="0">
                <a:ea typeface="+mn-ea"/>
              </a:rPr>
              <a:t>3.2) </a:t>
            </a:r>
            <a:r>
              <a:rPr lang="en-US" sz="4000" b="1" dirty="0" err="1">
                <a:ea typeface="+mn-ea"/>
              </a:rPr>
              <a:t>AdaBoost</a:t>
            </a:r>
            <a:r>
              <a:rPr lang="en-US" sz="4000" b="1" dirty="0">
                <a:ea typeface="+mn-ea"/>
              </a:rPr>
              <a:t> - Features Selection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2345" y="6789898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02345" y="7064166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4"/>
              </a:rPr>
              <a:t>Robust real-time face detection.</a:t>
            </a:r>
            <a:r>
              <a:rPr lang="en-US" altLang="th-TH" sz="1200" b="0" dirty="0"/>
              <a:t> IJCV 57(2), 2004.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18468" y="2244627"/>
            <a:ext cx="9864849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endParaRPr lang="en-US" altLang="th-TH" sz="2800" dirty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02345" y="6366289"/>
            <a:ext cx="883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Y. Freund and R. </a:t>
            </a:r>
            <a:r>
              <a:rPr lang="en-US" altLang="th-TH" sz="1200" b="0" dirty="0" err="1"/>
              <a:t>Schapire</a:t>
            </a:r>
            <a:r>
              <a:rPr lang="en-US" altLang="th-TH" sz="1200" b="0" dirty="0"/>
              <a:t>, </a:t>
            </a:r>
            <a:r>
              <a:rPr lang="en-US" altLang="th-TH" sz="1200" b="0" dirty="0">
                <a:hlinkClick r:id="rId5"/>
              </a:rPr>
              <a:t>A short introduction to boosting</a:t>
            </a:r>
            <a:r>
              <a:rPr lang="en-US" altLang="th-TH" sz="1200" b="0" dirty="0"/>
              <a:t>, </a:t>
            </a:r>
            <a:r>
              <a:rPr lang="en-US" altLang="th-TH" sz="1200" b="0" i="1" dirty="0"/>
              <a:t>Journal of Japanese Society for Artificial Intelligence</a:t>
            </a:r>
            <a:r>
              <a:rPr lang="en-US" altLang="th-TH" sz="1200" b="0" dirty="0"/>
              <a:t>, 14(5):771-780, September, 1999. </a:t>
            </a:r>
          </a:p>
        </p:txBody>
      </p:sp>
      <p:sp>
        <p:nvSpPr>
          <p:cNvPr id="26" name="Oval 3"/>
          <p:cNvSpPr>
            <a:spLocks noChangeArrowheads="1"/>
          </p:cNvSpPr>
          <p:nvPr/>
        </p:nvSpPr>
        <p:spPr bwMode="auto">
          <a:xfrm>
            <a:off x="4735513" y="2855913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6122988" y="2457450"/>
            <a:ext cx="762000" cy="7493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5" name="Oval 5"/>
          <p:cNvSpPr>
            <a:spLocks noChangeArrowheads="1"/>
          </p:cNvSpPr>
          <p:nvPr/>
        </p:nvSpPr>
        <p:spPr bwMode="auto">
          <a:xfrm>
            <a:off x="6811963" y="3214688"/>
            <a:ext cx="762000" cy="7556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6634163" y="4486275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7" name="Oval 7"/>
          <p:cNvSpPr>
            <a:spLocks noChangeArrowheads="1"/>
          </p:cNvSpPr>
          <p:nvPr/>
        </p:nvSpPr>
        <p:spPr bwMode="auto">
          <a:xfrm>
            <a:off x="5684838" y="4295775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8" name="Oval 8"/>
          <p:cNvSpPr>
            <a:spLocks noChangeArrowheads="1"/>
          </p:cNvSpPr>
          <p:nvPr/>
        </p:nvSpPr>
        <p:spPr bwMode="auto">
          <a:xfrm>
            <a:off x="5741988" y="5135563"/>
            <a:ext cx="377825" cy="3810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5791200" y="3236913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50" name="Oval 10"/>
          <p:cNvSpPr>
            <a:spLocks noChangeArrowheads="1"/>
          </p:cNvSpPr>
          <p:nvPr/>
        </p:nvSpPr>
        <p:spPr bwMode="auto">
          <a:xfrm>
            <a:off x="4262438" y="3632200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51" name="Oval 11"/>
          <p:cNvSpPr>
            <a:spLocks noChangeArrowheads="1"/>
          </p:cNvSpPr>
          <p:nvPr/>
        </p:nvSpPr>
        <p:spPr bwMode="auto">
          <a:xfrm>
            <a:off x="4724400" y="4829175"/>
            <a:ext cx="755650" cy="7461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52" name="Line 12"/>
          <p:cNvSpPr>
            <a:spLocks noChangeShapeType="1"/>
          </p:cNvSpPr>
          <p:nvPr/>
        </p:nvSpPr>
        <p:spPr bwMode="auto">
          <a:xfrm flipH="1" flipV="1">
            <a:off x="5943600" y="2533650"/>
            <a:ext cx="838200" cy="3048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th-TH"/>
          </a:p>
        </p:txBody>
      </p:sp>
      <p:sp>
        <p:nvSpPr>
          <p:cNvPr id="53" name="Text Box 13"/>
          <p:cNvSpPr txBox="1">
            <a:spLocks noChangeArrowheads="1"/>
          </p:cNvSpPr>
          <p:nvPr/>
        </p:nvSpPr>
        <p:spPr bwMode="auto">
          <a:xfrm>
            <a:off x="1919288" y="4408488"/>
            <a:ext cx="128111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th-TH" sz="1800">
                <a:latin typeface="Times New Roman" panose="02020603050405020304" pitchFamily="18" charset="0"/>
              </a:rPr>
              <a:t>Weak </a:t>
            </a:r>
          </a:p>
          <a:p>
            <a:pPr algn="ctr"/>
            <a:r>
              <a:rPr lang="en-US" altLang="th-TH" sz="1800">
                <a:latin typeface="Times New Roman" panose="02020603050405020304" pitchFamily="18" charset="0"/>
              </a:rPr>
              <a:t>Classifier 2</a:t>
            </a:r>
          </a:p>
        </p:txBody>
      </p:sp>
      <p:sp>
        <p:nvSpPr>
          <p:cNvPr id="54" name="Rectangle 14"/>
          <p:cNvSpPr>
            <a:spLocks noChangeArrowheads="1"/>
          </p:cNvSpPr>
          <p:nvPr/>
        </p:nvSpPr>
        <p:spPr bwMode="auto">
          <a:xfrm>
            <a:off x="3975100" y="2381250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55" name="Line 19"/>
          <p:cNvSpPr>
            <a:spLocks noChangeShapeType="1"/>
          </p:cNvSpPr>
          <p:nvPr/>
        </p:nvSpPr>
        <p:spPr bwMode="auto">
          <a:xfrm flipV="1">
            <a:off x="3200400" y="4133850"/>
            <a:ext cx="30480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8347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19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4000" b="1" dirty="0">
                <a:ea typeface="+mn-ea"/>
              </a:rPr>
              <a:t>3.2) </a:t>
            </a:r>
            <a:r>
              <a:rPr lang="en-US" sz="4000" b="1" dirty="0" err="1">
                <a:ea typeface="+mn-ea"/>
              </a:rPr>
              <a:t>AdaBoost</a:t>
            </a:r>
            <a:r>
              <a:rPr lang="en-US" sz="4000" b="1" dirty="0">
                <a:ea typeface="+mn-ea"/>
              </a:rPr>
              <a:t> - Features Selection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2345" y="6789898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02345" y="7064166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4"/>
              </a:rPr>
              <a:t>Robust real-time face detection.</a:t>
            </a:r>
            <a:r>
              <a:rPr lang="en-US" altLang="th-TH" sz="1200" b="0" dirty="0"/>
              <a:t> IJCV 57(2), 2004. 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02345" y="6366289"/>
            <a:ext cx="883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Y. Freund and R. </a:t>
            </a:r>
            <a:r>
              <a:rPr lang="en-US" altLang="th-TH" sz="1200" b="0" dirty="0" err="1"/>
              <a:t>Schapire</a:t>
            </a:r>
            <a:r>
              <a:rPr lang="en-US" altLang="th-TH" sz="1200" b="0" dirty="0"/>
              <a:t>, </a:t>
            </a:r>
            <a:r>
              <a:rPr lang="en-US" altLang="th-TH" sz="1200" b="0" dirty="0">
                <a:hlinkClick r:id="rId5"/>
              </a:rPr>
              <a:t>A short introduction to boosting</a:t>
            </a:r>
            <a:r>
              <a:rPr lang="en-US" altLang="th-TH" sz="1200" b="0" dirty="0"/>
              <a:t>, </a:t>
            </a:r>
            <a:r>
              <a:rPr lang="en-US" altLang="th-TH" sz="1200" b="0" i="1" dirty="0"/>
              <a:t>Journal of Japanese Society for Artificial Intelligence</a:t>
            </a:r>
            <a:r>
              <a:rPr lang="en-US" altLang="th-TH" sz="1200" b="0" dirty="0"/>
              <a:t>, 14(5):771-780, September, 1999. </a:t>
            </a:r>
          </a:p>
        </p:txBody>
      </p:sp>
      <p:sp>
        <p:nvSpPr>
          <p:cNvPr id="22" name="Oval 3"/>
          <p:cNvSpPr>
            <a:spLocks noChangeArrowheads="1"/>
          </p:cNvSpPr>
          <p:nvPr/>
        </p:nvSpPr>
        <p:spPr bwMode="auto">
          <a:xfrm>
            <a:off x="4735513" y="2874963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3" name="Oval 4"/>
          <p:cNvSpPr>
            <a:spLocks noChangeArrowheads="1"/>
          </p:cNvSpPr>
          <p:nvPr/>
        </p:nvSpPr>
        <p:spPr bwMode="auto">
          <a:xfrm>
            <a:off x="6122988" y="2476500"/>
            <a:ext cx="762000" cy="7493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4" name="Oval 5"/>
          <p:cNvSpPr>
            <a:spLocks noChangeArrowheads="1"/>
          </p:cNvSpPr>
          <p:nvPr/>
        </p:nvSpPr>
        <p:spPr bwMode="auto">
          <a:xfrm>
            <a:off x="6811963" y="3233738"/>
            <a:ext cx="762000" cy="7556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5" name="Oval 6"/>
          <p:cNvSpPr>
            <a:spLocks noChangeArrowheads="1"/>
          </p:cNvSpPr>
          <p:nvPr/>
        </p:nvSpPr>
        <p:spPr bwMode="auto">
          <a:xfrm>
            <a:off x="6634163" y="4505325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8" name="Oval 7"/>
          <p:cNvSpPr>
            <a:spLocks noChangeArrowheads="1"/>
          </p:cNvSpPr>
          <p:nvPr/>
        </p:nvSpPr>
        <p:spPr bwMode="auto">
          <a:xfrm>
            <a:off x="5562600" y="4162425"/>
            <a:ext cx="735013" cy="750888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9" name="Oval 8"/>
          <p:cNvSpPr>
            <a:spLocks noChangeArrowheads="1"/>
          </p:cNvSpPr>
          <p:nvPr/>
        </p:nvSpPr>
        <p:spPr bwMode="auto">
          <a:xfrm>
            <a:off x="5619750" y="5002213"/>
            <a:ext cx="735013" cy="750887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0" name="Oval 9"/>
          <p:cNvSpPr>
            <a:spLocks noChangeArrowheads="1"/>
          </p:cNvSpPr>
          <p:nvPr/>
        </p:nvSpPr>
        <p:spPr bwMode="auto">
          <a:xfrm>
            <a:off x="5791200" y="3255963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1" name="Oval 10"/>
          <p:cNvSpPr>
            <a:spLocks noChangeArrowheads="1"/>
          </p:cNvSpPr>
          <p:nvPr/>
        </p:nvSpPr>
        <p:spPr bwMode="auto">
          <a:xfrm>
            <a:off x="4262438" y="3651250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2" name="Oval 11"/>
          <p:cNvSpPr>
            <a:spLocks noChangeArrowheads="1"/>
          </p:cNvSpPr>
          <p:nvPr/>
        </p:nvSpPr>
        <p:spPr bwMode="auto">
          <a:xfrm>
            <a:off x="4724400" y="4848225"/>
            <a:ext cx="755650" cy="7461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3975100" y="2400300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1981200" y="3435350"/>
            <a:ext cx="1136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th-TH" sz="1800">
                <a:latin typeface="Times New Roman" panose="02020603050405020304" pitchFamily="18" charset="0"/>
              </a:rPr>
              <a:t>Weights</a:t>
            </a:r>
          </a:p>
          <a:p>
            <a:r>
              <a:rPr lang="en-US" altLang="th-TH" sz="1800">
                <a:latin typeface="Times New Roman" panose="02020603050405020304" pitchFamily="18" charset="0"/>
              </a:rPr>
              <a:t>Increased</a:t>
            </a:r>
          </a:p>
        </p:txBody>
      </p:sp>
      <p:sp>
        <p:nvSpPr>
          <p:cNvPr id="35" name="Line 17"/>
          <p:cNvSpPr>
            <a:spLocks noChangeShapeType="1"/>
          </p:cNvSpPr>
          <p:nvPr/>
        </p:nvSpPr>
        <p:spPr bwMode="auto">
          <a:xfrm>
            <a:off x="3200400" y="3771900"/>
            <a:ext cx="2743200" cy="762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6" name="Line 18"/>
          <p:cNvSpPr>
            <a:spLocks noChangeShapeType="1"/>
          </p:cNvSpPr>
          <p:nvPr/>
        </p:nvSpPr>
        <p:spPr bwMode="auto">
          <a:xfrm>
            <a:off x="3200400" y="3771900"/>
            <a:ext cx="2819400" cy="1676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  <p:sp>
        <p:nvSpPr>
          <p:cNvPr id="37" name="Line 21"/>
          <p:cNvSpPr>
            <a:spLocks noChangeShapeType="1"/>
          </p:cNvSpPr>
          <p:nvPr/>
        </p:nvSpPr>
        <p:spPr bwMode="auto">
          <a:xfrm flipH="1" flipV="1">
            <a:off x="5943600" y="2552700"/>
            <a:ext cx="838200" cy="3048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5483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References </a:t>
            </a:r>
            <a:endParaRPr lang="en-US" sz="36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565" y="1176610"/>
            <a:ext cx="10225087" cy="6264796"/>
          </a:xfrm>
          <a:noFill/>
          <a:ln>
            <a:noFill/>
          </a:ln>
        </p:spPr>
        <p:txBody>
          <a:bodyPr/>
          <a:lstStyle/>
          <a:p>
            <a:pPr marL="0" indent="0" eaLnBrk="1" hangingPunct="1">
              <a:buNone/>
            </a:pPr>
            <a:r>
              <a:rPr lang="en-US" sz="2400" b="1" dirty="0"/>
              <a:t>SVETLANA LAZEBNIK, Lecture Note (lec23_face_detection) Department of Computer Science, University of North Carolina at Chapel Hill </a:t>
            </a:r>
          </a:p>
          <a:p>
            <a:pPr marL="0" indent="0" eaLnBrk="1" hangingPunct="1">
              <a:buNone/>
            </a:pPr>
            <a:r>
              <a:rPr lang="en-US" sz="2400" b="1" dirty="0">
                <a:hlinkClick r:id="rId3"/>
              </a:rPr>
              <a:t>https://www.learnopencv.com/histogram-of-oriented-gradients/</a:t>
            </a:r>
            <a:endParaRPr lang="en-US" sz="2400" b="1" dirty="0"/>
          </a:p>
          <a:p>
            <a:pPr marL="0" indent="0" eaLnBrk="1" hangingPunct="1">
              <a:buNone/>
            </a:pPr>
            <a:r>
              <a:rPr lang="en-US" sz="2400" b="1" dirty="0">
                <a:hlinkClick r:id="rId4"/>
              </a:rPr>
              <a:t>https://iq.opengenus.org/object-detection-with-histogram-of-oriented-gradients-hog/</a:t>
            </a:r>
            <a:endParaRPr lang="en-US" sz="2400" b="1" dirty="0"/>
          </a:p>
          <a:p>
            <a:pPr marL="0" indent="0" eaLnBrk="1" hangingPunct="1">
              <a:buNone/>
            </a:pPr>
            <a:endParaRPr lang="en-US" sz="2400" b="1" dirty="0"/>
          </a:p>
          <a:p>
            <a:pPr marL="0" indent="0" eaLnBrk="1" hangingPunct="1">
              <a:buNone/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</a:t>
            </a:fld>
            <a:endParaRPr lang="th-TH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326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20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4000" b="1" dirty="0">
                <a:ea typeface="+mn-ea"/>
              </a:rPr>
              <a:t>3.2) </a:t>
            </a:r>
            <a:r>
              <a:rPr lang="en-US" sz="4000" b="1" dirty="0" err="1">
                <a:ea typeface="+mn-ea"/>
              </a:rPr>
              <a:t>AdaBoost</a:t>
            </a:r>
            <a:r>
              <a:rPr lang="en-US" sz="4000" b="1" dirty="0">
                <a:ea typeface="+mn-ea"/>
              </a:rPr>
              <a:t> - Features Selection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2345" y="6789898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02345" y="7064166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4"/>
              </a:rPr>
              <a:t>Robust real-time face detection.</a:t>
            </a:r>
            <a:r>
              <a:rPr lang="en-US" altLang="th-TH" sz="1200" b="0" dirty="0"/>
              <a:t> IJCV 57(2), 2004. 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02345" y="6366289"/>
            <a:ext cx="883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Y. Freund and R. </a:t>
            </a:r>
            <a:r>
              <a:rPr lang="en-US" altLang="th-TH" sz="1200" b="0" dirty="0" err="1"/>
              <a:t>Schapire</a:t>
            </a:r>
            <a:r>
              <a:rPr lang="en-US" altLang="th-TH" sz="1200" b="0" dirty="0"/>
              <a:t>, </a:t>
            </a:r>
            <a:r>
              <a:rPr lang="en-US" altLang="th-TH" sz="1200" b="0" dirty="0">
                <a:hlinkClick r:id="rId5"/>
              </a:rPr>
              <a:t>A short introduction to boosting</a:t>
            </a:r>
            <a:r>
              <a:rPr lang="en-US" altLang="th-TH" sz="1200" b="0" dirty="0"/>
              <a:t>, </a:t>
            </a:r>
            <a:r>
              <a:rPr lang="en-US" altLang="th-TH" sz="1200" b="0" i="1" dirty="0"/>
              <a:t>Journal of Japanese Society for Artificial Intelligence</a:t>
            </a:r>
            <a:r>
              <a:rPr lang="en-US" altLang="th-TH" sz="1200" b="0" dirty="0"/>
              <a:t>, 14(5):771-780, September, 1999. </a:t>
            </a:r>
          </a:p>
        </p:txBody>
      </p:sp>
      <p:sp>
        <p:nvSpPr>
          <p:cNvPr id="26" name="Oval 3"/>
          <p:cNvSpPr>
            <a:spLocks noChangeArrowheads="1"/>
          </p:cNvSpPr>
          <p:nvPr/>
        </p:nvSpPr>
        <p:spPr bwMode="auto">
          <a:xfrm>
            <a:off x="4735513" y="2951163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7" name="Oval 4"/>
          <p:cNvSpPr>
            <a:spLocks noChangeArrowheads="1"/>
          </p:cNvSpPr>
          <p:nvPr/>
        </p:nvSpPr>
        <p:spPr bwMode="auto">
          <a:xfrm>
            <a:off x="6122988" y="2552700"/>
            <a:ext cx="762000" cy="7493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8" name="Oval 5"/>
          <p:cNvSpPr>
            <a:spLocks noChangeArrowheads="1"/>
          </p:cNvSpPr>
          <p:nvPr/>
        </p:nvSpPr>
        <p:spPr bwMode="auto">
          <a:xfrm>
            <a:off x="6811963" y="3309938"/>
            <a:ext cx="762000" cy="7556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9" name="Oval 6"/>
          <p:cNvSpPr>
            <a:spLocks noChangeArrowheads="1"/>
          </p:cNvSpPr>
          <p:nvPr/>
        </p:nvSpPr>
        <p:spPr bwMode="auto">
          <a:xfrm>
            <a:off x="6634163" y="4581525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0" name="Oval 7"/>
          <p:cNvSpPr>
            <a:spLocks noChangeArrowheads="1"/>
          </p:cNvSpPr>
          <p:nvPr/>
        </p:nvSpPr>
        <p:spPr bwMode="auto">
          <a:xfrm>
            <a:off x="5562600" y="4238625"/>
            <a:ext cx="735013" cy="750888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1" name="Oval 8"/>
          <p:cNvSpPr>
            <a:spLocks noChangeArrowheads="1"/>
          </p:cNvSpPr>
          <p:nvPr/>
        </p:nvSpPr>
        <p:spPr bwMode="auto">
          <a:xfrm>
            <a:off x="5619750" y="5078413"/>
            <a:ext cx="735013" cy="750887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2" name="Oval 9"/>
          <p:cNvSpPr>
            <a:spLocks noChangeArrowheads="1"/>
          </p:cNvSpPr>
          <p:nvPr/>
        </p:nvSpPr>
        <p:spPr bwMode="auto">
          <a:xfrm>
            <a:off x="5791200" y="3332163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3" name="Oval 10"/>
          <p:cNvSpPr>
            <a:spLocks noChangeArrowheads="1"/>
          </p:cNvSpPr>
          <p:nvPr/>
        </p:nvSpPr>
        <p:spPr bwMode="auto">
          <a:xfrm>
            <a:off x="4262438" y="3727450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4" name="Oval 11"/>
          <p:cNvSpPr>
            <a:spLocks noChangeArrowheads="1"/>
          </p:cNvSpPr>
          <p:nvPr/>
        </p:nvSpPr>
        <p:spPr bwMode="auto">
          <a:xfrm>
            <a:off x="4724400" y="4924425"/>
            <a:ext cx="755650" cy="7461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5" name="Line 12"/>
          <p:cNvSpPr>
            <a:spLocks noChangeShapeType="1"/>
          </p:cNvSpPr>
          <p:nvPr/>
        </p:nvSpPr>
        <p:spPr bwMode="auto">
          <a:xfrm flipH="1" flipV="1">
            <a:off x="5410200" y="2781300"/>
            <a:ext cx="152400" cy="31242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th-TH"/>
          </a:p>
        </p:txBody>
      </p:sp>
      <p:sp>
        <p:nvSpPr>
          <p:cNvPr id="46" name="Text Box 13"/>
          <p:cNvSpPr txBox="1">
            <a:spLocks noChangeArrowheads="1"/>
          </p:cNvSpPr>
          <p:nvPr/>
        </p:nvSpPr>
        <p:spPr bwMode="auto">
          <a:xfrm>
            <a:off x="1919288" y="4503738"/>
            <a:ext cx="128111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th-TH" sz="1800">
                <a:latin typeface="Times New Roman" panose="02020603050405020304" pitchFamily="18" charset="0"/>
              </a:rPr>
              <a:t>Weak </a:t>
            </a:r>
          </a:p>
          <a:p>
            <a:pPr algn="ctr"/>
            <a:r>
              <a:rPr lang="en-US" altLang="th-TH" sz="1800">
                <a:latin typeface="Times New Roman" panose="02020603050405020304" pitchFamily="18" charset="0"/>
              </a:rPr>
              <a:t>Classifier 3</a:t>
            </a: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3975100" y="2476500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48" name="Line 18"/>
          <p:cNvSpPr>
            <a:spLocks noChangeShapeType="1"/>
          </p:cNvSpPr>
          <p:nvPr/>
        </p:nvSpPr>
        <p:spPr bwMode="auto">
          <a:xfrm flipV="1">
            <a:off x="3200400" y="4686300"/>
            <a:ext cx="2209800" cy="152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84821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21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4000" b="1" dirty="0">
                <a:ea typeface="+mn-ea"/>
              </a:rPr>
              <a:t>3.2) </a:t>
            </a:r>
            <a:r>
              <a:rPr lang="en-US" sz="4000" b="1" dirty="0" err="1">
                <a:ea typeface="+mn-ea"/>
              </a:rPr>
              <a:t>AdaBoost</a:t>
            </a:r>
            <a:r>
              <a:rPr lang="en-US" sz="4000" b="1" dirty="0">
                <a:ea typeface="+mn-ea"/>
              </a:rPr>
              <a:t> - Features Selection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2345" y="6789898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02345" y="7064166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4"/>
              </a:rPr>
              <a:t>Robust real-time face detection.</a:t>
            </a:r>
            <a:r>
              <a:rPr lang="en-US" altLang="th-TH" sz="1200" b="0" dirty="0"/>
              <a:t> IJCV 57(2), 2004. 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02345" y="6366289"/>
            <a:ext cx="883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Y. Freund and R. </a:t>
            </a:r>
            <a:r>
              <a:rPr lang="en-US" altLang="th-TH" sz="1200" b="0" dirty="0" err="1"/>
              <a:t>Schapire</a:t>
            </a:r>
            <a:r>
              <a:rPr lang="en-US" altLang="th-TH" sz="1200" b="0" dirty="0"/>
              <a:t>, </a:t>
            </a:r>
            <a:r>
              <a:rPr lang="en-US" altLang="th-TH" sz="1200" b="0" dirty="0">
                <a:hlinkClick r:id="rId5"/>
              </a:rPr>
              <a:t>A short introduction to boosting</a:t>
            </a:r>
            <a:r>
              <a:rPr lang="en-US" altLang="th-TH" sz="1200" b="0" dirty="0"/>
              <a:t>, </a:t>
            </a:r>
            <a:r>
              <a:rPr lang="en-US" altLang="th-TH" sz="1200" b="0" i="1" dirty="0"/>
              <a:t>Journal of Japanese Society for Artificial Intelligence</a:t>
            </a:r>
            <a:r>
              <a:rPr lang="en-US" altLang="th-TH" sz="1200" b="0" dirty="0"/>
              <a:t>, 14(5):771-780, September, 1999. </a:t>
            </a:r>
          </a:p>
        </p:txBody>
      </p:sp>
      <p:sp>
        <p:nvSpPr>
          <p:cNvPr id="21" name="Oval 3"/>
          <p:cNvSpPr>
            <a:spLocks noChangeArrowheads="1"/>
          </p:cNvSpPr>
          <p:nvPr/>
        </p:nvSpPr>
        <p:spPr bwMode="auto">
          <a:xfrm>
            <a:off x="4735513" y="2855913"/>
            <a:ext cx="377825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6122988" y="2457450"/>
            <a:ext cx="762000" cy="74930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6811963" y="3214688"/>
            <a:ext cx="762000" cy="755650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6634163" y="4486275"/>
            <a:ext cx="376237" cy="377825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5562600" y="4143375"/>
            <a:ext cx="735013" cy="750888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8" name="Oval 8"/>
          <p:cNvSpPr>
            <a:spLocks noChangeArrowheads="1"/>
          </p:cNvSpPr>
          <p:nvPr/>
        </p:nvSpPr>
        <p:spPr bwMode="auto">
          <a:xfrm>
            <a:off x="5619750" y="4983163"/>
            <a:ext cx="735013" cy="750887"/>
          </a:xfrm>
          <a:prstGeom prst="ellipse">
            <a:avLst/>
          </a:prstGeom>
          <a:solidFill>
            <a:srgbClr val="3366FF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29" name="Oval 9"/>
          <p:cNvSpPr>
            <a:spLocks noChangeArrowheads="1"/>
          </p:cNvSpPr>
          <p:nvPr/>
        </p:nvSpPr>
        <p:spPr bwMode="auto">
          <a:xfrm>
            <a:off x="5791200" y="3236913"/>
            <a:ext cx="381000" cy="379412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0" name="Oval 10"/>
          <p:cNvSpPr>
            <a:spLocks noChangeArrowheads="1"/>
          </p:cNvSpPr>
          <p:nvPr/>
        </p:nvSpPr>
        <p:spPr bwMode="auto">
          <a:xfrm>
            <a:off x="4262438" y="3632200"/>
            <a:ext cx="376237" cy="381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1" name="Oval 11"/>
          <p:cNvSpPr>
            <a:spLocks noChangeArrowheads="1"/>
          </p:cNvSpPr>
          <p:nvPr/>
        </p:nvSpPr>
        <p:spPr bwMode="auto">
          <a:xfrm>
            <a:off x="4724400" y="4829175"/>
            <a:ext cx="755650" cy="74612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2" name="Line 12"/>
          <p:cNvSpPr>
            <a:spLocks noChangeShapeType="1"/>
          </p:cNvSpPr>
          <p:nvPr/>
        </p:nvSpPr>
        <p:spPr bwMode="auto">
          <a:xfrm flipH="1" flipV="1">
            <a:off x="5410200" y="2686050"/>
            <a:ext cx="152400" cy="31242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th-TH"/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3975100" y="2381250"/>
            <a:ext cx="3797300" cy="36068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34" name="Text Box 19"/>
          <p:cNvSpPr txBox="1">
            <a:spLocks noChangeArrowheads="1"/>
          </p:cNvSpPr>
          <p:nvPr/>
        </p:nvSpPr>
        <p:spPr bwMode="auto">
          <a:xfrm>
            <a:off x="1143000" y="3675063"/>
            <a:ext cx="2776538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th-TH" sz="1800">
                <a:latin typeface="Times New Roman" panose="02020603050405020304" pitchFamily="18" charset="0"/>
              </a:rPr>
              <a:t>Final classifier is </a:t>
            </a:r>
          </a:p>
          <a:p>
            <a:r>
              <a:rPr lang="en-US" altLang="th-TH" sz="1800">
                <a:latin typeface="Times New Roman" panose="02020603050405020304" pitchFamily="18" charset="0"/>
              </a:rPr>
              <a:t>a combination of weak classifiers</a:t>
            </a:r>
          </a:p>
        </p:txBody>
      </p:sp>
      <p:sp>
        <p:nvSpPr>
          <p:cNvPr id="35" name="Line 20"/>
          <p:cNvSpPr>
            <a:spLocks noChangeShapeType="1"/>
          </p:cNvSpPr>
          <p:nvPr/>
        </p:nvSpPr>
        <p:spPr bwMode="auto">
          <a:xfrm flipH="1" flipV="1">
            <a:off x="5943600" y="2533650"/>
            <a:ext cx="838200" cy="3048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th-TH"/>
          </a:p>
        </p:txBody>
      </p:sp>
      <p:sp>
        <p:nvSpPr>
          <p:cNvPr id="36" name="Line 21"/>
          <p:cNvSpPr>
            <a:spLocks noChangeShapeType="1"/>
          </p:cNvSpPr>
          <p:nvPr/>
        </p:nvSpPr>
        <p:spPr bwMode="auto">
          <a:xfrm flipV="1">
            <a:off x="4354513" y="3894138"/>
            <a:ext cx="3227387" cy="3810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>
            <a:spAutoFit/>
          </a:bodyPr>
          <a:lstStyle/>
          <a:p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55006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22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4000" b="1" dirty="0">
                <a:ea typeface="+mn-ea"/>
              </a:rPr>
              <a:t>3.2) </a:t>
            </a:r>
            <a:r>
              <a:rPr lang="en-US" sz="4000" b="1" dirty="0" err="1">
                <a:ea typeface="+mn-ea"/>
              </a:rPr>
              <a:t>AdaBoost</a:t>
            </a:r>
            <a:r>
              <a:rPr lang="en-US" sz="4000" b="1" dirty="0">
                <a:ea typeface="+mn-ea"/>
              </a:rPr>
              <a:t> - Features Selection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2345" y="6789898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02345" y="7064166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4"/>
              </a:rPr>
              <a:t>Robust real-time face detection.</a:t>
            </a:r>
            <a:r>
              <a:rPr lang="en-US" altLang="th-TH" sz="1200" b="0" dirty="0"/>
              <a:t> IJCV 57(2), 2004. 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02345" y="6366289"/>
            <a:ext cx="883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Y. Freund and R. </a:t>
            </a:r>
            <a:r>
              <a:rPr lang="en-US" altLang="th-TH" sz="1200" b="0" dirty="0" err="1"/>
              <a:t>Schapire</a:t>
            </a:r>
            <a:r>
              <a:rPr lang="en-US" altLang="th-TH" sz="1200" b="0" dirty="0"/>
              <a:t>, </a:t>
            </a:r>
            <a:r>
              <a:rPr lang="en-US" altLang="th-TH" sz="1200" b="0" dirty="0">
                <a:hlinkClick r:id="rId5"/>
              </a:rPr>
              <a:t>A short introduction to boosting</a:t>
            </a:r>
            <a:r>
              <a:rPr lang="en-US" altLang="th-TH" sz="1200" b="0" dirty="0"/>
              <a:t>, </a:t>
            </a:r>
            <a:r>
              <a:rPr lang="en-US" altLang="th-TH" sz="1200" b="0" i="1" dirty="0"/>
              <a:t>Journal of Japanese Society for Artificial Intelligence</a:t>
            </a:r>
            <a:r>
              <a:rPr lang="en-US" altLang="th-TH" sz="1200" b="0" dirty="0"/>
              <a:t>, 14(5):771-780, September, 1999. 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1064345" y="1791999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th-TH" kern="0" dirty="0"/>
              <a:t>Advantages of boosting</a:t>
            </a:r>
          </a:p>
          <a:p>
            <a:pPr lvl="1"/>
            <a:r>
              <a:rPr lang="en-US" altLang="th-TH" sz="2400" b="0" kern="0" dirty="0"/>
              <a:t>Integrates classification with feature selection</a:t>
            </a:r>
          </a:p>
          <a:p>
            <a:pPr lvl="1"/>
            <a:r>
              <a:rPr lang="en-US" altLang="th-TH" sz="2400" b="0" kern="0" dirty="0"/>
              <a:t>Complexity of training is linear instead of quadratic in the number of training examples</a:t>
            </a:r>
          </a:p>
          <a:p>
            <a:pPr lvl="1"/>
            <a:r>
              <a:rPr lang="en-US" altLang="th-TH" sz="2400" b="0" kern="0" dirty="0"/>
              <a:t>Flexibility in the choice of weak learners, boosting scheme</a:t>
            </a:r>
          </a:p>
          <a:p>
            <a:pPr lvl="1"/>
            <a:r>
              <a:rPr lang="en-US" altLang="th-TH" sz="2400" b="0" kern="0" dirty="0"/>
              <a:t>Testing is fast</a:t>
            </a:r>
          </a:p>
          <a:p>
            <a:pPr lvl="1"/>
            <a:r>
              <a:rPr lang="en-US" altLang="th-TH" sz="2400" b="0" kern="0" dirty="0"/>
              <a:t>Easy to implement</a:t>
            </a:r>
          </a:p>
          <a:p>
            <a:r>
              <a:rPr lang="en-US" altLang="th-TH" kern="0" dirty="0"/>
              <a:t>Disadvantages</a:t>
            </a:r>
          </a:p>
          <a:p>
            <a:pPr lvl="1"/>
            <a:r>
              <a:rPr lang="en-US" altLang="th-TH" sz="2400" b="0" kern="0" dirty="0"/>
              <a:t>Needs many training examples</a:t>
            </a:r>
          </a:p>
          <a:p>
            <a:pPr lvl="1"/>
            <a:r>
              <a:rPr lang="en-US" altLang="th-TH" sz="2400" b="0" kern="0" dirty="0"/>
              <a:t>Often doesn’t work as well as SVM (especially for many-class problems)</a:t>
            </a:r>
          </a:p>
        </p:txBody>
      </p:sp>
    </p:spTree>
    <p:extLst>
      <p:ext uri="{BB962C8B-B14F-4D97-AF65-F5344CB8AC3E}">
        <p14:creationId xmlns:p14="http://schemas.microsoft.com/office/powerpoint/2010/main" val="295295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bldLvl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23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en-US" sz="4000" b="1" dirty="0">
                <a:ea typeface="+mn-ea"/>
              </a:rPr>
              <a:t>3.2) </a:t>
            </a:r>
            <a:r>
              <a:rPr lang="en-US" sz="4000" b="1" dirty="0" err="1">
                <a:ea typeface="+mn-ea"/>
              </a:rPr>
              <a:t>AdaBoost</a:t>
            </a:r>
            <a:r>
              <a:rPr lang="en-US" sz="4000" b="1" dirty="0">
                <a:ea typeface="+mn-ea"/>
              </a:rPr>
              <a:t> - Features Selection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02345" y="6789898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4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02345" y="7064166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5"/>
              </a:rPr>
              <a:t>Robust real-time face detection.</a:t>
            </a:r>
            <a:r>
              <a:rPr lang="en-US" altLang="th-TH" sz="1200" b="0" dirty="0"/>
              <a:t> IJCV 57(2), 2004. 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02345" y="6366289"/>
            <a:ext cx="88392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Y. Freund and R. </a:t>
            </a:r>
            <a:r>
              <a:rPr lang="en-US" altLang="th-TH" sz="1200" b="0" dirty="0" err="1"/>
              <a:t>Schapire</a:t>
            </a:r>
            <a:r>
              <a:rPr lang="en-US" altLang="th-TH" sz="1200" b="0" dirty="0"/>
              <a:t>, </a:t>
            </a:r>
            <a:r>
              <a:rPr lang="en-US" altLang="th-TH" sz="1200" b="0" dirty="0">
                <a:hlinkClick r:id="rId6"/>
              </a:rPr>
              <a:t>A short introduction to boosting</a:t>
            </a:r>
            <a:r>
              <a:rPr lang="en-US" altLang="th-TH" sz="1200" b="0" dirty="0"/>
              <a:t>, </a:t>
            </a:r>
            <a:r>
              <a:rPr lang="en-US" altLang="th-TH" sz="1200" b="0" i="1" dirty="0"/>
              <a:t>Journal of Japanese Society for Artificial Intelligence</a:t>
            </a:r>
            <a:r>
              <a:rPr lang="en-US" altLang="th-TH" sz="1200" b="0" dirty="0"/>
              <a:t>, 14(5):771-780, September, 1999. </a:t>
            </a:r>
          </a:p>
        </p:txBody>
      </p:sp>
      <p:sp>
        <p:nvSpPr>
          <p:cNvPr id="26" name="Rectangle 3"/>
          <p:cNvSpPr txBox="1">
            <a:spLocks noChangeArrowheads="1"/>
          </p:cNvSpPr>
          <p:nvPr/>
        </p:nvSpPr>
        <p:spPr bwMode="auto">
          <a:xfrm>
            <a:off x="1064345" y="1791999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endParaRPr lang="en-US" altLang="th-TH" sz="2400" b="0" kern="0" dirty="0"/>
          </a:p>
        </p:txBody>
      </p:sp>
      <p:graphicFrame>
        <p:nvGraphicFramePr>
          <p:cNvPr id="3" name="Object 8">
            <a:extLst>
              <a:ext uri="{FF2B5EF4-FFF2-40B4-BE49-F238E27FC236}">
                <a16:creationId xmlns:a16="http://schemas.microsoft.com/office/drawing/2014/main" id="{62ADAE66-B2EE-4C26-A89D-01BB322CAC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221811"/>
              </p:ext>
            </p:extLst>
          </p:nvPr>
        </p:nvGraphicFramePr>
        <p:xfrm>
          <a:off x="1045215" y="1732819"/>
          <a:ext cx="7239000" cy="469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Document" r:id="rId7" imgW="5486400" imgH="3556800" progId="Word.Document.8">
                  <p:embed/>
                </p:oleObj>
              </mc:Choice>
              <mc:Fallback>
                <p:oleObj name="Document" r:id="rId7" imgW="5486400" imgH="3556800" progId="Word.Document.8">
                  <p:embed/>
                  <p:pic>
                    <p:nvPicPr>
                      <p:cNvPr id="11272" name="Object 8">
                        <a:extLst>
                          <a:ext uri="{FF2B5EF4-FFF2-40B4-BE49-F238E27FC236}">
                            <a16:creationId xmlns:a16="http://schemas.microsoft.com/office/drawing/2014/main" id="{0E0A5BFA-DDD6-4C47-9D1C-018797BD33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5215" y="1732819"/>
                        <a:ext cx="7239000" cy="469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7294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 bldLvl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24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1" dirty="0">
                <a:ea typeface="+mn-ea"/>
              </a:rPr>
              <a:t>3.3) Cascade of Classification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pic>
        <p:nvPicPr>
          <p:cNvPr id="4102" name="Picture 6" descr="The structure of the Viola–Jones cascade classifier. | Download Scientific  Diagr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284" y="2010476"/>
            <a:ext cx="6912768" cy="354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411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25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1" dirty="0">
                <a:ea typeface="+mn-ea"/>
              </a:rPr>
              <a:t>3.3) Cascade of Classification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92CCDC44-B892-403A-A51F-71C4AD5D01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91" y="1850697"/>
            <a:ext cx="55626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b="0" kern="0" dirty="0"/>
              <a:t>Chain classifiers that are progressively more complex and have lower false positive rates:</a:t>
            </a:r>
          </a:p>
          <a:p>
            <a:endParaRPr lang="en-US" altLang="en-US" b="0" kern="0" dirty="0"/>
          </a:p>
          <a:p>
            <a:endParaRPr lang="en-US" altLang="en-US" b="0" kern="0" dirty="0"/>
          </a:p>
        </p:txBody>
      </p:sp>
      <p:grpSp>
        <p:nvGrpSpPr>
          <p:cNvPr id="12" name="Group 4">
            <a:extLst>
              <a:ext uri="{FF2B5EF4-FFF2-40B4-BE49-F238E27FC236}">
                <a16:creationId xmlns:a16="http://schemas.microsoft.com/office/drawing/2014/main" id="{63F6E5C8-1703-403A-B739-5A4B17FA90A8}"/>
              </a:ext>
            </a:extLst>
          </p:cNvPr>
          <p:cNvGrpSpPr>
            <a:grpSpLocks/>
          </p:cNvGrpSpPr>
          <p:nvPr/>
        </p:nvGrpSpPr>
        <p:grpSpPr bwMode="auto">
          <a:xfrm>
            <a:off x="6216204" y="2056278"/>
            <a:ext cx="2984500" cy="2887663"/>
            <a:chOff x="3744" y="1248"/>
            <a:chExt cx="1880" cy="1819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194CA316-55A9-4EA9-A0EF-83FC4D84C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6" y="1616"/>
              <a:ext cx="11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vs</a:t>
              </a:r>
              <a:endParaRPr lang="en-US" altLang="en-US" sz="3200" b="0">
                <a:latin typeface="Times New Roman" panose="02020603050405020304" pitchFamily="18" charset="0"/>
              </a:endParaRPr>
            </a:p>
          </p:txBody>
        </p:sp>
        <p:sp>
          <p:nvSpPr>
            <p:cNvPr id="14" name="Rectangle 6">
              <a:extLst>
                <a:ext uri="{FF2B5EF4-FFF2-40B4-BE49-F238E27FC236}">
                  <a16:creationId xmlns:a16="http://schemas.microsoft.com/office/drawing/2014/main" id="{D19F15F1-4E09-4E1F-A3EA-3973F29CC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8" y="1616"/>
              <a:ext cx="30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false </a:t>
              </a:r>
              <a:endParaRPr lang="en-US" altLang="en-US" sz="3200" b="0">
                <a:latin typeface="Times New Roman" panose="02020603050405020304" pitchFamily="18" charset="0"/>
              </a:endParaRP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C1B1599D-BA09-4B6E-A633-98B9CE211D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4" y="1616"/>
              <a:ext cx="21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neg </a:t>
              </a:r>
              <a:endParaRPr lang="en-US" altLang="en-US" sz="3200" b="0"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5D832B11-C85B-4D45-A3B0-93B94C631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9" y="1616"/>
              <a:ext cx="738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6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determined by</a:t>
              </a:r>
              <a:endParaRPr lang="en-US" altLang="en-US" sz="3200" b="0">
                <a:latin typeface="Times New Roman" panose="02020603050405020304" pitchFamily="18" charset="0"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C9A166A7-38E4-4BD4-B0CA-2F939B025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5" y="1279"/>
              <a:ext cx="1849" cy="178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2EB44F26-4B9C-49D1-B628-17E560B64B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1248"/>
              <a:ext cx="1842" cy="1781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9" name="Rectangle 11">
              <a:extLst>
                <a:ext uri="{FF2B5EF4-FFF2-40B4-BE49-F238E27FC236}">
                  <a16:creationId xmlns:a16="http://schemas.microsoft.com/office/drawing/2014/main" id="{7B513339-9F86-4506-9B6A-278D742B3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616"/>
              <a:ext cx="1412" cy="1321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0" name="Rectangle 12">
              <a:extLst>
                <a:ext uri="{FF2B5EF4-FFF2-40B4-BE49-F238E27FC236}">
                  <a16:creationId xmlns:a16="http://schemas.microsoft.com/office/drawing/2014/main" id="{B1B07DD1-55A5-4A16-9C64-A52E93D1B3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7" y="1279"/>
              <a:ext cx="522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1" name="Rectangle 13">
              <a:extLst>
                <a:ext uri="{FF2B5EF4-FFF2-40B4-BE49-F238E27FC236}">
                  <a16:creationId xmlns:a16="http://schemas.microsoft.com/office/drawing/2014/main" id="{8B56F25E-7EF4-4901-86BD-D6E9AEFE7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3" y="1302"/>
              <a:ext cx="46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% False Pos</a:t>
              </a:r>
              <a:endParaRPr lang="en-US" altLang="en-US" sz="3200" b="0">
                <a:latin typeface="Times New Roman" panose="02020603050405020304" pitchFamily="18" charset="0"/>
              </a:endParaRPr>
            </a:p>
          </p:txBody>
        </p:sp>
        <p:sp>
          <p:nvSpPr>
            <p:cNvPr id="22" name="Rectangle 14">
              <a:extLst>
                <a:ext uri="{FF2B5EF4-FFF2-40B4-BE49-F238E27FC236}">
                  <a16:creationId xmlns:a16="http://schemas.microsoft.com/office/drawing/2014/main" id="{DB537E71-2433-4765-AC8C-7965D6AA2A7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611" y="2248"/>
              <a:ext cx="479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% Detection</a:t>
              </a:r>
              <a:endParaRPr lang="en-US" altLang="en-US" sz="3200" b="0"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15">
              <a:extLst>
                <a:ext uri="{FF2B5EF4-FFF2-40B4-BE49-F238E27FC236}">
                  <a16:creationId xmlns:a16="http://schemas.microsoft.com/office/drawing/2014/main" id="{ED1282F3-ED5E-4A57-B35F-C41F54984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3" y="2076"/>
              <a:ext cx="77" cy="18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4" name="Rectangle 16">
              <a:extLst>
                <a:ext uri="{FF2B5EF4-FFF2-40B4-BE49-F238E27FC236}">
                  <a16:creationId xmlns:a16="http://schemas.microsoft.com/office/drawing/2014/main" id="{754FD13E-F2C1-4E99-9237-ED557E493D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462"/>
              <a:ext cx="138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CD79ECE5-360D-47D7-91A0-3792B734A8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1486"/>
              <a:ext cx="984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0                                       </a:t>
              </a:r>
              <a:endParaRPr lang="en-US" altLang="en-US" sz="3200" b="0">
                <a:latin typeface="Times New Roman" panose="02020603050405020304" pitchFamily="18" charset="0"/>
              </a:endParaRPr>
            </a:p>
          </p:txBody>
        </p:sp>
        <p:sp>
          <p:nvSpPr>
            <p:cNvPr id="26" name="Rectangle 18">
              <a:extLst>
                <a:ext uri="{FF2B5EF4-FFF2-40B4-BE49-F238E27FC236}">
                  <a16:creationId xmlns:a16="http://schemas.microsoft.com/office/drawing/2014/main" id="{DB0279D9-7760-42D7-A97C-0D84CE7CE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4" y="1486"/>
              <a:ext cx="120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    </a:t>
              </a:r>
              <a:endParaRPr lang="en-US" altLang="en-US" sz="3200" b="0">
                <a:latin typeface="Times New Roman" panose="02020603050405020304" pitchFamily="18" charset="0"/>
              </a:endParaRPr>
            </a:p>
          </p:txBody>
        </p:sp>
        <p:sp>
          <p:nvSpPr>
            <p:cNvPr id="27" name="Rectangle 19">
              <a:extLst>
                <a:ext uri="{FF2B5EF4-FFF2-40B4-BE49-F238E27FC236}">
                  <a16:creationId xmlns:a16="http://schemas.microsoft.com/office/drawing/2014/main" id="{87FCBB0A-DE40-4D05-B831-DA6761CE2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2" y="1486"/>
              <a:ext cx="121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 50</a:t>
              </a:r>
              <a:endParaRPr lang="en-US" altLang="en-US" sz="3200" b="0">
                <a:latin typeface="Times New Roman" panose="02020603050405020304" pitchFamily="18" charset="0"/>
              </a:endParaRPr>
            </a:p>
          </p:txBody>
        </p:sp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E090A928-315D-49A7-92EF-B9446D7B56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3462" y="2194"/>
              <a:ext cx="116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200" b="0">
                  <a:solidFill>
                    <a:srgbClr val="000000"/>
                  </a:solidFill>
                  <a:latin typeface="Times New Roman" panose="02020603050405020304" pitchFamily="18" charset="0"/>
                </a:rPr>
                <a:t>0                                        100</a:t>
              </a:r>
              <a:endParaRPr lang="en-US" altLang="en-US" sz="3200" b="0">
                <a:latin typeface="Times New Roman" panose="02020603050405020304" pitchFamily="18" charset="0"/>
              </a:endParaRPr>
            </a:p>
          </p:txBody>
        </p:sp>
      </p:grpSp>
      <p:sp>
        <p:nvSpPr>
          <p:cNvPr id="29" name="Text Box 23">
            <a:extLst>
              <a:ext uri="{FF2B5EF4-FFF2-40B4-BE49-F238E27FC236}">
                <a16:creationId xmlns:a16="http://schemas.microsoft.com/office/drawing/2014/main" id="{F7B3413D-9D61-400F-8159-307E079A5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5404" y="5499566"/>
            <a:ext cx="768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800" b="0">
                <a:latin typeface="Times New Roman" panose="02020603050405020304" pitchFamily="18" charset="0"/>
              </a:rPr>
              <a:t>FACE</a:t>
            </a:r>
          </a:p>
        </p:txBody>
      </p:sp>
      <p:sp>
        <p:nvSpPr>
          <p:cNvPr id="30" name="Text Box 24">
            <a:extLst>
              <a:ext uri="{FF2B5EF4-FFF2-40B4-BE49-F238E27FC236}">
                <a16:creationId xmlns:a16="http://schemas.microsoft.com/office/drawing/2014/main" id="{9E7ED12B-5B08-4D4B-958F-88089E645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004" y="5515441"/>
            <a:ext cx="137001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400" b="0">
                <a:latin typeface="Times New Roman" panose="02020603050405020304" pitchFamily="18" charset="0"/>
              </a:rPr>
              <a:t>IMAGE</a:t>
            </a:r>
          </a:p>
          <a:p>
            <a:r>
              <a:rPr lang="en-US" altLang="en-US" sz="1400" b="0">
                <a:latin typeface="Times New Roman" panose="02020603050405020304" pitchFamily="18" charset="0"/>
              </a:rPr>
              <a:t>SUB-WINDOW</a:t>
            </a:r>
          </a:p>
        </p:txBody>
      </p:sp>
      <p:sp>
        <p:nvSpPr>
          <p:cNvPr id="31" name="Line 25">
            <a:extLst>
              <a:ext uri="{FF2B5EF4-FFF2-40B4-BE49-F238E27FC236}">
                <a16:creationId xmlns:a16="http://schemas.microsoft.com/office/drawing/2014/main" id="{4CCB32C7-391E-4942-A7F4-7419DF8E07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0004" y="574404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" name="Text Box 28">
            <a:extLst>
              <a:ext uri="{FF2B5EF4-FFF2-40B4-BE49-F238E27FC236}">
                <a16:creationId xmlns:a16="http://schemas.microsoft.com/office/drawing/2014/main" id="{F16A5B30-1989-45AF-9D70-B3E48FC69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404" y="5624978"/>
            <a:ext cx="88423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0">
                <a:latin typeface="Times New Roman" panose="02020603050405020304" pitchFamily="18" charset="0"/>
              </a:rPr>
              <a:t>Classifier 1</a:t>
            </a:r>
          </a:p>
        </p:txBody>
      </p:sp>
      <p:sp>
        <p:nvSpPr>
          <p:cNvPr id="33" name="Line 29">
            <a:extLst>
              <a:ext uri="{FF2B5EF4-FFF2-40B4-BE49-F238E27FC236}">
                <a16:creationId xmlns:a16="http://schemas.microsoft.com/office/drawing/2014/main" id="{E1564A0F-B960-4862-9F05-B0EE99E65D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7817" y="5744041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" name="Line 30">
            <a:extLst>
              <a:ext uri="{FF2B5EF4-FFF2-40B4-BE49-F238E27FC236}">
                <a16:creationId xmlns:a16="http://schemas.microsoft.com/office/drawing/2014/main" id="{908E1D19-E9DF-4003-B626-0AE42A565A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11079" y="6125041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Text Box 32">
            <a:extLst>
              <a:ext uri="{FF2B5EF4-FFF2-40B4-BE49-F238E27FC236}">
                <a16:creationId xmlns:a16="http://schemas.microsoft.com/office/drawing/2014/main" id="{AD993FB1-4D96-444D-BA17-02072D3FA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8779" y="5439241"/>
            <a:ext cx="2857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36" name="Oval 34">
            <a:extLst>
              <a:ext uri="{FF2B5EF4-FFF2-40B4-BE49-F238E27FC236}">
                <a16:creationId xmlns:a16="http://schemas.microsoft.com/office/drawing/2014/main" id="{4601B27F-4250-4ED4-86BA-0039E4384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992" y="5380503"/>
            <a:ext cx="1046162" cy="7286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37" name="Text Box 35">
            <a:extLst>
              <a:ext uri="{FF2B5EF4-FFF2-40B4-BE49-F238E27FC236}">
                <a16:creationId xmlns:a16="http://schemas.microsoft.com/office/drawing/2014/main" id="{ED0CFA42-3401-47E4-A4E7-22912E34E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8717" y="5590053"/>
            <a:ext cx="8842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0">
                <a:latin typeface="Times New Roman" panose="02020603050405020304" pitchFamily="18" charset="0"/>
              </a:rPr>
              <a:t>Classifier 3</a:t>
            </a:r>
          </a:p>
        </p:txBody>
      </p:sp>
      <p:sp>
        <p:nvSpPr>
          <p:cNvPr id="38" name="Line 36">
            <a:extLst>
              <a:ext uri="{FF2B5EF4-FFF2-40B4-BE49-F238E27FC236}">
                <a16:creationId xmlns:a16="http://schemas.microsoft.com/office/drawing/2014/main" id="{228A3FDC-FC9A-428B-A6CF-34EAEFEE55A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8679" y="574245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9" name="Text Box 37">
            <a:extLst>
              <a:ext uri="{FF2B5EF4-FFF2-40B4-BE49-F238E27FC236}">
                <a16:creationId xmlns:a16="http://schemas.microsoft.com/office/drawing/2014/main" id="{0D129DB3-C638-40E8-A892-B7E65CFF2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4879" y="5437653"/>
            <a:ext cx="285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40" name="Line 38">
            <a:extLst>
              <a:ext uri="{FF2B5EF4-FFF2-40B4-BE49-F238E27FC236}">
                <a16:creationId xmlns:a16="http://schemas.microsoft.com/office/drawing/2014/main" id="{4B3D7793-516C-4607-A3ED-8388712946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420992" y="6125041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" name="Text Box 39">
            <a:extLst>
              <a:ext uri="{FF2B5EF4-FFF2-40B4-BE49-F238E27FC236}">
                <a16:creationId xmlns:a16="http://schemas.microsoft.com/office/drawing/2014/main" id="{F6D9966E-BEFF-4619-A4AC-09076CDAD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5117" y="6082178"/>
            <a:ext cx="2778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42" name="Text Box 40">
            <a:extLst>
              <a:ext uri="{FF2B5EF4-FFF2-40B4-BE49-F238E27FC236}">
                <a16:creationId xmlns:a16="http://schemas.microsoft.com/office/drawing/2014/main" id="{73469CC3-D6FB-4669-AA6C-6EC0AEEE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74904" y="6429841"/>
            <a:ext cx="952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0">
                <a:latin typeface="Times New Roman" panose="02020603050405020304" pitchFamily="18" charset="0"/>
              </a:rPr>
              <a:t>NON-FACE</a:t>
            </a:r>
          </a:p>
        </p:txBody>
      </p:sp>
      <p:sp>
        <p:nvSpPr>
          <p:cNvPr id="43" name="Line 41">
            <a:extLst>
              <a:ext uri="{FF2B5EF4-FFF2-40B4-BE49-F238E27FC236}">
                <a16:creationId xmlns:a16="http://schemas.microsoft.com/office/drawing/2014/main" id="{F9505055-8EF5-4163-9693-5572CD61F6C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4642" y="574245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4" name="Text Box 44">
            <a:extLst>
              <a:ext uri="{FF2B5EF4-FFF2-40B4-BE49-F238E27FC236}">
                <a16:creationId xmlns:a16="http://schemas.microsoft.com/office/drawing/2014/main" id="{B6CB888C-4502-4AA0-8403-8D52628BE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604" y="5437653"/>
            <a:ext cx="285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45" name="Text Box 47">
            <a:extLst>
              <a:ext uri="{FF2B5EF4-FFF2-40B4-BE49-F238E27FC236}">
                <a16:creationId xmlns:a16="http://schemas.microsoft.com/office/drawing/2014/main" id="{30F0C8A3-F454-4C01-B210-F49B47532D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992" y="5590053"/>
            <a:ext cx="884237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0">
                <a:latin typeface="Times New Roman" panose="02020603050405020304" pitchFamily="18" charset="0"/>
              </a:rPr>
              <a:t>Classifier 2</a:t>
            </a:r>
          </a:p>
        </p:txBody>
      </p:sp>
      <p:sp>
        <p:nvSpPr>
          <p:cNvPr id="46" name="Line 48">
            <a:extLst>
              <a:ext uri="{FF2B5EF4-FFF2-40B4-BE49-F238E27FC236}">
                <a16:creationId xmlns:a16="http://schemas.microsoft.com/office/drawing/2014/main" id="{539B3FE0-B6A5-42A1-B15C-7A99DA149C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0392" y="5742453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" name="Text Box 49">
            <a:extLst>
              <a:ext uri="{FF2B5EF4-FFF2-40B4-BE49-F238E27FC236}">
                <a16:creationId xmlns:a16="http://schemas.microsoft.com/office/drawing/2014/main" id="{9E624EE4-0668-468E-8906-4E9F6FB064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404" y="5437653"/>
            <a:ext cx="28575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T</a:t>
            </a:r>
          </a:p>
        </p:txBody>
      </p:sp>
      <p:sp>
        <p:nvSpPr>
          <p:cNvPr id="48" name="Line 50">
            <a:extLst>
              <a:ext uri="{FF2B5EF4-FFF2-40B4-BE49-F238E27FC236}">
                <a16:creationId xmlns:a16="http://schemas.microsoft.com/office/drawing/2014/main" id="{1C994962-9360-4815-A625-E2348C3DB59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2079" y="6090116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9" name="Text Box 51">
            <a:extLst>
              <a:ext uri="{FF2B5EF4-FFF2-40B4-BE49-F238E27FC236}">
                <a16:creationId xmlns:a16="http://schemas.microsoft.com/office/drawing/2014/main" id="{3BD248BB-E580-4677-9646-06B0B8FBA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6204" y="6047253"/>
            <a:ext cx="27781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50" name="Text Box 52">
            <a:extLst>
              <a:ext uri="{FF2B5EF4-FFF2-40B4-BE49-F238E27FC236}">
                <a16:creationId xmlns:a16="http://schemas.microsoft.com/office/drawing/2014/main" id="{B7A39C21-481E-476E-A315-BC4DBB4A51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992" y="6394916"/>
            <a:ext cx="952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0">
                <a:latin typeface="Times New Roman" panose="02020603050405020304" pitchFamily="18" charset="0"/>
              </a:rPr>
              <a:t>NON-FACE</a:t>
            </a:r>
          </a:p>
        </p:txBody>
      </p:sp>
      <p:sp>
        <p:nvSpPr>
          <p:cNvPr id="51" name="Freeform 53">
            <a:extLst>
              <a:ext uri="{FF2B5EF4-FFF2-40B4-BE49-F238E27FC236}">
                <a16:creationId xmlns:a16="http://schemas.microsoft.com/office/drawing/2014/main" id="{9910F260-C71F-49BA-9FCE-E0D1A5D30261}"/>
              </a:ext>
            </a:extLst>
          </p:cNvPr>
          <p:cNvSpPr>
            <a:spLocks/>
          </p:cNvSpPr>
          <p:nvPr/>
        </p:nvSpPr>
        <p:spPr bwMode="auto">
          <a:xfrm>
            <a:off x="6894067" y="2638891"/>
            <a:ext cx="2143125" cy="2044700"/>
          </a:xfrm>
          <a:custGeom>
            <a:avLst/>
            <a:gdLst>
              <a:gd name="T0" fmla="*/ 0 w 1056"/>
              <a:gd name="T1" fmla="*/ 2147483647 h 1008"/>
              <a:gd name="T2" fmla="*/ 2147483647 w 1056"/>
              <a:gd name="T3" fmla="*/ 2147483647 h 1008"/>
              <a:gd name="T4" fmla="*/ 2147483647 w 1056"/>
              <a:gd name="T5" fmla="*/ 2147483647 h 1008"/>
              <a:gd name="T6" fmla="*/ 2147483647 w 1056"/>
              <a:gd name="T7" fmla="*/ 2147483647 h 1008"/>
              <a:gd name="T8" fmla="*/ 2147483647 w 1056"/>
              <a:gd name="T9" fmla="*/ 0 h 10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56"/>
              <a:gd name="T16" fmla="*/ 0 h 1008"/>
              <a:gd name="T17" fmla="*/ 1056 w 1056"/>
              <a:gd name="T18" fmla="*/ 1008 h 10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56" h="1008">
                <a:moveTo>
                  <a:pt x="0" y="1008"/>
                </a:moveTo>
                <a:cubicBezTo>
                  <a:pt x="0" y="832"/>
                  <a:pt x="0" y="656"/>
                  <a:pt x="48" y="528"/>
                </a:cubicBezTo>
                <a:cubicBezTo>
                  <a:pt x="96" y="400"/>
                  <a:pt x="192" y="320"/>
                  <a:pt x="288" y="240"/>
                </a:cubicBezTo>
                <a:cubicBezTo>
                  <a:pt x="384" y="160"/>
                  <a:pt x="496" y="88"/>
                  <a:pt x="624" y="48"/>
                </a:cubicBezTo>
                <a:cubicBezTo>
                  <a:pt x="752" y="8"/>
                  <a:pt x="904" y="4"/>
                  <a:pt x="1056" y="0"/>
                </a:cubicBezTo>
              </a:path>
            </a:pathLst>
          </a:cu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2" name="Oval 54">
            <a:extLst>
              <a:ext uri="{FF2B5EF4-FFF2-40B4-BE49-F238E27FC236}">
                <a16:creationId xmlns:a16="http://schemas.microsoft.com/office/drawing/2014/main" id="{31CB30BC-DDF2-4FD1-ADEB-C9D4F1E72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004" y="3656478"/>
            <a:ext cx="4572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3" name="Freeform 55">
            <a:extLst>
              <a:ext uri="{FF2B5EF4-FFF2-40B4-BE49-F238E27FC236}">
                <a16:creationId xmlns:a16="http://schemas.microsoft.com/office/drawing/2014/main" id="{183D22E1-FC05-45D2-A67C-48F1062913D6}"/>
              </a:ext>
            </a:extLst>
          </p:cNvPr>
          <p:cNvSpPr>
            <a:spLocks/>
          </p:cNvSpPr>
          <p:nvPr/>
        </p:nvSpPr>
        <p:spPr bwMode="auto">
          <a:xfrm>
            <a:off x="6854379" y="2611903"/>
            <a:ext cx="2197100" cy="2128838"/>
          </a:xfrm>
          <a:custGeom>
            <a:avLst/>
            <a:gdLst>
              <a:gd name="T0" fmla="*/ 2147483647 w 1879"/>
              <a:gd name="T1" fmla="*/ 2147483647 h 1821"/>
              <a:gd name="T2" fmla="*/ 2147483647 w 1879"/>
              <a:gd name="T3" fmla="*/ 2147483647 h 1821"/>
              <a:gd name="T4" fmla="*/ 2147483647 w 1879"/>
              <a:gd name="T5" fmla="*/ 2147483647 h 1821"/>
              <a:gd name="T6" fmla="*/ 2147483647 w 1879"/>
              <a:gd name="T7" fmla="*/ 2147483647 h 1821"/>
              <a:gd name="T8" fmla="*/ 2147483647 w 1879"/>
              <a:gd name="T9" fmla="*/ 2147483647 h 18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79"/>
              <a:gd name="T16" fmla="*/ 0 h 1821"/>
              <a:gd name="T17" fmla="*/ 1879 w 1879"/>
              <a:gd name="T18" fmla="*/ 1821 h 18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79" h="1821">
                <a:moveTo>
                  <a:pt x="35" y="1821"/>
                </a:moveTo>
                <a:cubicBezTo>
                  <a:pt x="36" y="1682"/>
                  <a:pt x="0" y="1236"/>
                  <a:pt x="45" y="983"/>
                </a:cubicBezTo>
                <a:cubicBezTo>
                  <a:pt x="90" y="730"/>
                  <a:pt x="174" y="454"/>
                  <a:pt x="305" y="298"/>
                </a:cubicBezTo>
                <a:cubicBezTo>
                  <a:pt x="436" y="142"/>
                  <a:pt x="572" y="88"/>
                  <a:pt x="834" y="44"/>
                </a:cubicBezTo>
                <a:cubicBezTo>
                  <a:pt x="1096" y="0"/>
                  <a:pt x="1661" y="36"/>
                  <a:pt x="1879" y="34"/>
                </a:cubicBezTo>
              </a:path>
            </a:pathLst>
          </a:custGeom>
          <a:noFill/>
          <a:ln w="28575">
            <a:solidFill>
              <a:srgbClr val="33CC3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4" name="Oval 56">
            <a:extLst>
              <a:ext uri="{FF2B5EF4-FFF2-40B4-BE49-F238E27FC236}">
                <a16:creationId xmlns:a16="http://schemas.microsoft.com/office/drawing/2014/main" id="{522C47E7-B0F1-4093-9036-D5B9D92B5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8604" y="3199278"/>
            <a:ext cx="1524000" cy="1295400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5" name="Freeform 57">
            <a:extLst>
              <a:ext uri="{FF2B5EF4-FFF2-40B4-BE49-F238E27FC236}">
                <a16:creationId xmlns:a16="http://schemas.microsoft.com/office/drawing/2014/main" id="{FF2E6E90-CC24-4C3B-BD7C-112C09260894}"/>
              </a:ext>
            </a:extLst>
          </p:cNvPr>
          <p:cNvSpPr>
            <a:spLocks/>
          </p:cNvSpPr>
          <p:nvPr/>
        </p:nvSpPr>
        <p:spPr bwMode="auto">
          <a:xfrm>
            <a:off x="6819454" y="2640478"/>
            <a:ext cx="2284413" cy="2108200"/>
          </a:xfrm>
          <a:custGeom>
            <a:avLst/>
            <a:gdLst>
              <a:gd name="T0" fmla="*/ 2147483647 w 1953"/>
              <a:gd name="T1" fmla="*/ 2147483647 h 1803"/>
              <a:gd name="T2" fmla="*/ 2147483647 w 1953"/>
              <a:gd name="T3" fmla="*/ 2147483647 h 1803"/>
              <a:gd name="T4" fmla="*/ 2147483647 w 1953"/>
              <a:gd name="T5" fmla="*/ 2147483647 h 1803"/>
              <a:gd name="T6" fmla="*/ 2147483647 w 1953"/>
              <a:gd name="T7" fmla="*/ 2147483647 h 1803"/>
              <a:gd name="T8" fmla="*/ 2147483647 w 1953"/>
              <a:gd name="T9" fmla="*/ 2147483647 h 18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53"/>
              <a:gd name="T16" fmla="*/ 0 h 1803"/>
              <a:gd name="T17" fmla="*/ 1953 w 1953"/>
              <a:gd name="T18" fmla="*/ 1803 h 180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53" h="1803">
                <a:moveTo>
                  <a:pt x="36" y="1803"/>
                </a:moveTo>
                <a:cubicBezTo>
                  <a:pt x="57" y="1408"/>
                  <a:pt x="14" y="1045"/>
                  <a:pt x="31" y="750"/>
                </a:cubicBezTo>
                <a:cubicBezTo>
                  <a:pt x="0" y="478"/>
                  <a:pt x="108" y="266"/>
                  <a:pt x="222" y="152"/>
                </a:cubicBezTo>
                <a:cubicBezTo>
                  <a:pt x="336" y="37"/>
                  <a:pt x="277" y="61"/>
                  <a:pt x="558" y="9"/>
                </a:cubicBezTo>
                <a:cubicBezTo>
                  <a:pt x="861" y="0"/>
                  <a:pt x="1755" y="22"/>
                  <a:pt x="1953" y="11"/>
                </a:cubicBezTo>
              </a:path>
            </a:pathLst>
          </a:custGeom>
          <a:noFill/>
          <a:ln w="28575">
            <a:solidFill>
              <a:srgbClr val="FF0F0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6" name="Oval 58">
            <a:extLst>
              <a:ext uri="{FF2B5EF4-FFF2-40B4-BE49-F238E27FC236}">
                <a16:creationId xmlns:a16="http://schemas.microsoft.com/office/drawing/2014/main" id="{DAD49C26-8C90-4A85-B15A-C9C2DDBF7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9004" y="3046878"/>
            <a:ext cx="2819400" cy="1905000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7" name="Oval 60">
            <a:extLst>
              <a:ext uri="{FF2B5EF4-FFF2-40B4-BE49-F238E27FC236}">
                <a16:creationId xmlns:a16="http://schemas.microsoft.com/office/drawing/2014/main" id="{F1B12405-3635-499A-893E-F0A02D52B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7404" y="5366216"/>
            <a:ext cx="1046163" cy="728662"/>
          </a:xfrm>
          <a:prstGeom prst="ellipse">
            <a:avLst/>
          </a:prstGeom>
          <a:noFill/>
          <a:ln w="28575">
            <a:solidFill>
              <a:srgbClr val="00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8" name="Oval 61">
            <a:extLst>
              <a:ext uri="{FF2B5EF4-FFF2-40B4-BE49-F238E27FC236}">
                <a16:creationId xmlns:a16="http://schemas.microsoft.com/office/drawing/2014/main" id="{DD87D8B3-1A01-4339-95F7-4B4B4775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7204" y="5366216"/>
            <a:ext cx="1046163" cy="728662"/>
          </a:xfrm>
          <a:prstGeom prst="ellips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59" name="Line 62">
            <a:extLst>
              <a:ext uri="{FF2B5EF4-FFF2-40B4-BE49-F238E27FC236}">
                <a16:creationId xmlns:a16="http://schemas.microsoft.com/office/drawing/2014/main" id="{B64C859F-B12A-4837-84B6-7F39B41D934F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9492" y="6125041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0" name="Text Box 63">
            <a:extLst>
              <a:ext uri="{FF2B5EF4-FFF2-40B4-BE49-F238E27FC236}">
                <a16:creationId xmlns:a16="http://schemas.microsoft.com/office/drawing/2014/main" id="{3E6E4A09-35BA-494B-8F1C-236F1DCF8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3617" y="6082178"/>
            <a:ext cx="27781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61" name="Text Box 64">
            <a:extLst>
              <a:ext uri="{FF2B5EF4-FFF2-40B4-BE49-F238E27FC236}">
                <a16:creationId xmlns:a16="http://schemas.microsoft.com/office/drawing/2014/main" id="{D2D233B0-5F02-4F57-BCFF-D1B3366EFD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404" y="6429841"/>
            <a:ext cx="9525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 sz="1200" b="0">
                <a:latin typeface="Times New Roman" panose="02020603050405020304" pitchFamily="18" charset="0"/>
              </a:rPr>
              <a:t>NON-FACE</a:t>
            </a:r>
          </a:p>
        </p:txBody>
      </p:sp>
      <p:sp>
        <p:nvSpPr>
          <p:cNvPr id="62" name="Text Box 65">
            <a:extLst>
              <a:ext uri="{FF2B5EF4-FFF2-40B4-BE49-F238E27FC236}">
                <a16:creationId xmlns:a16="http://schemas.microsoft.com/office/drawing/2014/main" id="{39240B21-6361-4264-8A90-7DF5EE618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0329" y="1370478"/>
            <a:ext cx="2911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en-US" sz="1800" b="0"/>
              <a:t>Receiver operating characteristic</a:t>
            </a:r>
          </a:p>
        </p:txBody>
      </p:sp>
    </p:spTree>
    <p:extLst>
      <p:ext uri="{BB962C8B-B14F-4D97-AF65-F5344CB8AC3E}">
        <p14:creationId xmlns:p14="http://schemas.microsoft.com/office/powerpoint/2010/main" val="4103240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26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1" dirty="0">
                <a:ea typeface="+mn-ea"/>
              </a:rPr>
              <a:t>Performance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51DF65-F35C-46CD-A105-AEAF4F62E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316" y="1228719"/>
            <a:ext cx="5832648" cy="4767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4276F3-83BA-4C1D-B6C1-2273F69F3746}"/>
              </a:ext>
            </a:extLst>
          </p:cNvPr>
          <p:cNvSpPr txBox="1"/>
          <p:nvPr/>
        </p:nvSpPr>
        <p:spPr>
          <a:xfrm>
            <a:off x="1674540" y="6037258"/>
            <a:ext cx="8928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800" b="0" dirty="0"/>
              <a:t>Receiver operating characteristic (ROC) curve</a:t>
            </a:r>
          </a:p>
        </p:txBody>
      </p:sp>
    </p:spTree>
    <p:extLst>
      <p:ext uri="{BB962C8B-B14F-4D97-AF65-F5344CB8AC3E}">
        <p14:creationId xmlns:p14="http://schemas.microsoft.com/office/powerpoint/2010/main" val="2909541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27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000" b="1" dirty="0">
                <a:ea typeface="+mn-ea"/>
              </a:rPr>
              <a:t>Results</a:t>
            </a:r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pic>
        <p:nvPicPr>
          <p:cNvPr id="5" name="Picture 3" descr="oksana1-out">
            <a:extLst>
              <a:ext uri="{FF2B5EF4-FFF2-40B4-BE49-F238E27FC236}">
                <a16:creationId xmlns:a16="http://schemas.microsoft.com/office/drawing/2014/main" id="{9D1C3772-F3DB-4A54-86FB-8C2E2B0DD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96" y="1378589"/>
            <a:ext cx="1579563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judybats-out">
            <a:extLst>
              <a:ext uri="{FF2B5EF4-FFF2-40B4-BE49-F238E27FC236}">
                <a16:creationId xmlns:a16="http://schemas.microsoft.com/office/drawing/2014/main" id="{604C97FB-91AF-418E-A4CA-AE59DFE8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96" y="1378589"/>
            <a:ext cx="2286000" cy="2182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newsradio-out">
            <a:extLst>
              <a:ext uri="{FF2B5EF4-FFF2-40B4-BE49-F238E27FC236}">
                <a16:creationId xmlns:a16="http://schemas.microsoft.com/office/drawing/2014/main" id="{F495AA66-EB2E-4BDF-9D4C-49126D8E2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96" y="3893189"/>
            <a:ext cx="25146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6" descr="me-out">
            <a:extLst>
              <a:ext uri="{FF2B5EF4-FFF2-40B4-BE49-F238E27FC236}">
                <a16:creationId xmlns:a16="http://schemas.microsoft.com/office/drawing/2014/main" id="{38DCA358-B64A-4BE6-8FB6-F920C0224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596" y="1700852"/>
            <a:ext cx="2017713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7" descr="rehg-thanksgiving-out">
            <a:extLst>
              <a:ext uri="{FF2B5EF4-FFF2-40B4-BE49-F238E27FC236}">
                <a16:creationId xmlns:a16="http://schemas.microsoft.com/office/drawing/2014/main" id="{FF954476-4794-4AF3-A7F6-A33CC8F0F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0196" y="3623314"/>
            <a:ext cx="4191000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16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4.A Famous Human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HOG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28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Histograms of Oriented Gradients for Human Detection</a:t>
            </a:r>
          </a:p>
          <a:p>
            <a:endParaRPr lang="en-US" sz="40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24" y="697008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Navneet </a:t>
            </a:r>
            <a:r>
              <a:rPr lang="en-US" altLang="th-TH" sz="1200" b="0" dirty="0" err="1"/>
              <a:t>Dalal</a:t>
            </a:r>
            <a:r>
              <a:rPr lang="en-US" altLang="th-TH" sz="1200" b="0" dirty="0"/>
              <a:t> and Bill </a:t>
            </a:r>
            <a:r>
              <a:rPr lang="en-US" altLang="th-TH" sz="1200" b="0" dirty="0" err="1"/>
              <a:t>Triggs</a:t>
            </a:r>
            <a:r>
              <a:rPr lang="en-US" altLang="th-TH" sz="1200" b="0" dirty="0"/>
              <a:t>, "</a:t>
            </a:r>
            <a:r>
              <a:rPr lang="en-US" altLang="th-TH" sz="1200" b="0" i="1" dirty="0"/>
              <a:t>Histograms of Oriented Gradients for Human Detection</a:t>
            </a:r>
            <a:r>
              <a:rPr lang="en-US" altLang="th-TH" sz="1200" b="0" dirty="0"/>
              <a:t>" CVPR05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E8146F-946B-4AE8-ACC5-EA843830E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37" y="2401226"/>
            <a:ext cx="650557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930D067-1DFB-4C29-9C72-3C3164717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" y="1877030"/>
            <a:ext cx="322897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3973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4.A Famous Human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HOG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29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Histograms of Oriented Gradients for Human Detection</a:t>
            </a:r>
          </a:p>
          <a:p>
            <a:endParaRPr lang="en-US" sz="40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24" y="697008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Navneet </a:t>
            </a:r>
            <a:r>
              <a:rPr lang="en-US" altLang="th-TH" sz="1200" b="0" dirty="0" err="1"/>
              <a:t>Dalal</a:t>
            </a:r>
            <a:r>
              <a:rPr lang="en-US" altLang="th-TH" sz="1200" b="0" dirty="0"/>
              <a:t> and Bill </a:t>
            </a:r>
            <a:r>
              <a:rPr lang="en-US" altLang="th-TH" sz="1200" b="0" dirty="0" err="1"/>
              <a:t>Triggs</a:t>
            </a:r>
            <a:r>
              <a:rPr lang="en-US" altLang="th-TH" sz="1200" b="0" dirty="0"/>
              <a:t>, "</a:t>
            </a:r>
            <a:r>
              <a:rPr lang="en-US" altLang="th-TH" sz="1200" b="0" i="1" dirty="0"/>
              <a:t>Histograms of Oriented Gradients for Human Detection</a:t>
            </a:r>
            <a:r>
              <a:rPr lang="en-US" altLang="th-TH" sz="1200" b="0" dirty="0"/>
              <a:t>" CVPR05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32C8C1D-CCB0-4680-8DF2-8B1E1C1AA230}"/>
              </a:ext>
            </a:extLst>
          </p:cNvPr>
          <p:cNvSpPr txBox="1">
            <a:spLocks/>
          </p:cNvSpPr>
          <p:nvPr/>
        </p:nvSpPr>
        <p:spPr bwMode="auto">
          <a:xfrm>
            <a:off x="4770636" y="2026083"/>
            <a:ext cx="5616376" cy="4458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3600" kern="0" dirty="0"/>
              <a:t>Histogram of oriented gradients</a:t>
            </a:r>
          </a:p>
          <a:p>
            <a:r>
              <a:rPr lang="en-US" altLang="en-US" sz="3600" kern="0" dirty="0"/>
              <a:t>Using local gradients to represent positive and negative examples</a:t>
            </a:r>
          </a:p>
          <a:p>
            <a:pPr>
              <a:buFontTx/>
              <a:buNone/>
            </a:pPr>
            <a:endParaRPr lang="en-US" altLang="en-US" sz="2800" b="0" kern="0" dirty="0"/>
          </a:p>
        </p:txBody>
      </p:sp>
      <p:pic>
        <p:nvPicPr>
          <p:cNvPr id="3074" name="Picture 2" descr="\begin{align*} g &amp;= \sqrt { g^2_x + g^2_y } \\ \theta &amp;= \arctan \frac{g_y}{g_x} \end{align*}">
            <a:extLst>
              <a:ext uri="{FF2B5EF4-FFF2-40B4-BE49-F238E27FC236}">
                <a16:creationId xmlns:a16="http://schemas.microsoft.com/office/drawing/2014/main" id="{5BD55404-7695-4AC0-894C-77457630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089" y="5647827"/>
            <a:ext cx="1233706" cy="872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Vector magnitude and direction review (article) | Khan Academy">
            <a:extLst>
              <a:ext uri="{FF2B5EF4-FFF2-40B4-BE49-F238E27FC236}">
                <a16:creationId xmlns:a16="http://schemas.microsoft.com/office/drawing/2014/main" id="{1E36396D-C635-4C7E-BA65-06AA4A4E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8" y="3064715"/>
            <a:ext cx="3744293" cy="21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radient Kernels">
            <a:extLst>
              <a:ext uri="{FF2B5EF4-FFF2-40B4-BE49-F238E27FC236}">
                <a16:creationId xmlns:a16="http://schemas.microsoft.com/office/drawing/2014/main" id="{84D4252F-4662-4D94-B819-43FE33473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68" y="1868098"/>
            <a:ext cx="2088232" cy="128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064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0. Outline</a:t>
            </a:r>
            <a:endParaRPr lang="en-US" sz="36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565" y="1176610"/>
            <a:ext cx="10225087" cy="6784454"/>
          </a:xfrm>
          <a:noFill/>
          <a:ln>
            <a:noFill/>
          </a:ln>
        </p:spPr>
        <p:txBody>
          <a:bodyPr/>
          <a:lstStyle/>
          <a:p>
            <a:pPr eaLnBrk="1" hangingPunct="1"/>
            <a:r>
              <a:rPr lang="en-US" sz="4000" b="1" dirty="0"/>
              <a:t>Face Detection &amp; Object Detection</a:t>
            </a:r>
          </a:p>
          <a:p>
            <a:pPr lvl="1" eaLnBrk="1" hangingPunct="1"/>
            <a:r>
              <a:rPr lang="en-US" sz="3600" b="1" dirty="0" err="1"/>
              <a:t>Haar</a:t>
            </a:r>
            <a:r>
              <a:rPr lang="en-US" sz="3600" b="1" dirty="0"/>
              <a:t>-Like cascade of classifier - Paul Viola, et al.</a:t>
            </a:r>
          </a:p>
          <a:p>
            <a:pPr lvl="1" eaLnBrk="1" hangingPunct="1"/>
            <a:r>
              <a:rPr lang="en-US" sz="3600" b="1" dirty="0"/>
              <a:t>Histogram of Oriented Gradients (HOG)</a:t>
            </a:r>
          </a:p>
          <a:p>
            <a:pPr eaLnBrk="1" hangingPunct="1"/>
            <a:r>
              <a:rPr lang="en-US" sz="4000" b="1" dirty="0"/>
              <a:t>Segmentation</a:t>
            </a:r>
          </a:p>
          <a:p>
            <a:pPr lvl="1" eaLnBrk="1" hangingPunct="1"/>
            <a:r>
              <a:rPr lang="en-US" sz="3600" b="1" dirty="0" err="1"/>
              <a:t>Segnet</a:t>
            </a:r>
            <a:endParaRPr lang="en-US" sz="3600" b="1" dirty="0"/>
          </a:p>
          <a:p>
            <a:pPr eaLnBrk="1" hangingPunct="1"/>
            <a:r>
              <a:rPr lang="en-US" sz="4000" b="1" dirty="0"/>
              <a:t>Generative Adversarial Networks</a:t>
            </a:r>
          </a:p>
          <a:p>
            <a:pPr lvl="1" eaLnBrk="1" hangingPunct="1"/>
            <a:r>
              <a:rPr lang="en-US" sz="3200" b="1" dirty="0"/>
              <a:t>Super Resolution / Fill-Generate new data with different properties</a:t>
            </a:r>
          </a:p>
          <a:p>
            <a:pPr eaLnBrk="1" hangingPunct="1"/>
            <a:r>
              <a:rPr lang="en-US" sz="4000" b="1" dirty="0"/>
              <a:t>Pose Estimation</a:t>
            </a:r>
            <a:r>
              <a:rPr lang="th-TH" sz="4000" b="1" dirty="0"/>
              <a:t> - </a:t>
            </a:r>
            <a:r>
              <a:rPr lang="en-US" sz="4000" b="1" dirty="0" err="1"/>
              <a:t>openpose</a:t>
            </a:r>
            <a:endParaRPr lang="en-US" sz="4000" b="1" dirty="0"/>
          </a:p>
          <a:p>
            <a:pPr eaLnBrk="1" hangingPunct="1"/>
            <a:endParaRPr lang="en-US" sz="4400" b="1" dirty="0"/>
          </a:p>
          <a:p>
            <a:pPr marL="0" indent="0" eaLnBrk="1" hangingPunct="1">
              <a:buNone/>
            </a:pP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</a:t>
            </a:fld>
            <a:endParaRPr lang="th-TH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5426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4.A Famous Human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HOG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30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Histograms of Oriented Gradients for Human Detection</a:t>
            </a:r>
          </a:p>
          <a:p>
            <a:endParaRPr lang="en-US" sz="40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24" y="697008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Navneet </a:t>
            </a:r>
            <a:r>
              <a:rPr lang="en-US" altLang="th-TH" sz="1200" b="0" dirty="0" err="1"/>
              <a:t>Dalal</a:t>
            </a:r>
            <a:r>
              <a:rPr lang="en-US" altLang="th-TH" sz="1200" b="0" dirty="0"/>
              <a:t> and Bill </a:t>
            </a:r>
            <a:r>
              <a:rPr lang="en-US" altLang="th-TH" sz="1200" b="0" dirty="0" err="1"/>
              <a:t>Triggs</a:t>
            </a:r>
            <a:r>
              <a:rPr lang="en-US" altLang="th-TH" sz="1200" b="0" dirty="0"/>
              <a:t>, "</a:t>
            </a:r>
            <a:r>
              <a:rPr lang="en-US" altLang="th-TH" sz="1200" b="0" i="1" dirty="0"/>
              <a:t>Histograms of Oriented Gradients for Human Detection</a:t>
            </a:r>
            <a:r>
              <a:rPr lang="en-US" altLang="th-TH" sz="1200" b="0" dirty="0"/>
              <a:t>" CVPR05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2B78FA1-894E-40A8-9501-994048244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36" y="1984470"/>
            <a:ext cx="8953698" cy="4247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569231-8FC2-420D-83C0-34680515D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88" y="3041315"/>
            <a:ext cx="5953488" cy="282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490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4.A Famous Human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HOG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31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Histograms of Oriented Gradients for Human Detection</a:t>
            </a:r>
          </a:p>
          <a:p>
            <a:pPr lvl="1">
              <a:spcBef>
                <a:spcPts val="0"/>
              </a:spcBef>
            </a:pPr>
            <a:r>
              <a:rPr lang="en-US" sz="3600" b="1" dirty="0"/>
              <a:t>Preprocessing</a:t>
            </a:r>
          </a:p>
          <a:p>
            <a:endParaRPr lang="en-US" sz="40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24" y="697008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Navneet </a:t>
            </a:r>
            <a:r>
              <a:rPr lang="en-US" altLang="th-TH" sz="1200" b="0" dirty="0" err="1"/>
              <a:t>Dalal</a:t>
            </a:r>
            <a:r>
              <a:rPr lang="en-US" altLang="th-TH" sz="1200" b="0" dirty="0"/>
              <a:t> and Bill </a:t>
            </a:r>
            <a:r>
              <a:rPr lang="en-US" altLang="th-TH" sz="1200" b="0" dirty="0" err="1"/>
              <a:t>Triggs</a:t>
            </a:r>
            <a:r>
              <a:rPr lang="en-US" altLang="th-TH" sz="1200" b="0" dirty="0"/>
              <a:t>, "</a:t>
            </a:r>
            <a:r>
              <a:rPr lang="en-US" altLang="th-TH" sz="1200" b="0" i="1" dirty="0"/>
              <a:t>Histograms of Oriented Gradients for Human Detection</a:t>
            </a:r>
            <a:r>
              <a:rPr lang="en-US" altLang="th-TH" sz="1200" b="0" dirty="0"/>
              <a:t>" CVPR05</a:t>
            </a:r>
          </a:p>
        </p:txBody>
      </p:sp>
      <p:pic>
        <p:nvPicPr>
          <p:cNvPr id="5122" name="Picture 2" descr="HOG Preprocessing">
            <a:extLst>
              <a:ext uri="{FF2B5EF4-FFF2-40B4-BE49-F238E27FC236}">
                <a16:creationId xmlns:a16="http://schemas.microsoft.com/office/drawing/2014/main" id="{6794761A-5291-4A30-AC27-65B39F92D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2286887"/>
            <a:ext cx="8620125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0993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4.A Famous Human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HOG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32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Histograms of Oriented Gradients for Human Detection</a:t>
            </a:r>
          </a:p>
          <a:p>
            <a:pPr lvl="1">
              <a:spcBef>
                <a:spcPts val="0"/>
              </a:spcBef>
            </a:pPr>
            <a:r>
              <a:rPr lang="en-US" sz="3600" b="1" dirty="0"/>
              <a:t>Compute gradient in divided block 8x8</a:t>
            </a:r>
          </a:p>
          <a:p>
            <a:endParaRPr lang="en-US" sz="40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24" y="697008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Navneet </a:t>
            </a:r>
            <a:r>
              <a:rPr lang="en-US" altLang="th-TH" sz="1200" b="0" dirty="0" err="1"/>
              <a:t>Dalal</a:t>
            </a:r>
            <a:r>
              <a:rPr lang="en-US" altLang="th-TH" sz="1200" b="0" dirty="0"/>
              <a:t> and Bill </a:t>
            </a:r>
            <a:r>
              <a:rPr lang="en-US" altLang="th-TH" sz="1200" b="0" dirty="0" err="1"/>
              <a:t>Triggs</a:t>
            </a:r>
            <a:r>
              <a:rPr lang="en-US" altLang="th-TH" sz="1200" b="0" dirty="0"/>
              <a:t>, "</a:t>
            </a:r>
            <a:r>
              <a:rPr lang="en-US" altLang="th-TH" sz="1200" b="0" i="1" dirty="0"/>
              <a:t>Histograms of Oriented Gradients for Human Detection</a:t>
            </a:r>
            <a:r>
              <a:rPr lang="en-US" altLang="th-TH" sz="1200" b="0" dirty="0"/>
              <a:t>" CVPR05</a:t>
            </a:r>
          </a:p>
        </p:txBody>
      </p:sp>
      <p:pic>
        <p:nvPicPr>
          <p:cNvPr id="5" name="Picture 4" descr="Vector magnitude and direction review (article) | Khan Academy">
            <a:extLst>
              <a:ext uri="{FF2B5EF4-FFF2-40B4-BE49-F238E27FC236}">
                <a16:creationId xmlns:a16="http://schemas.microsoft.com/office/drawing/2014/main" id="{66991939-8247-4D78-92C4-17A5AC3FB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39" y="3874043"/>
            <a:ext cx="3744293" cy="210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Gradient Kernels">
            <a:extLst>
              <a:ext uri="{FF2B5EF4-FFF2-40B4-BE49-F238E27FC236}">
                <a16:creationId xmlns:a16="http://schemas.microsoft.com/office/drawing/2014/main" id="{37DC0152-EC0E-45B8-8868-658B7F7E0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49" y="2677426"/>
            <a:ext cx="2088232" cy="1288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8x8 cells of HOG">
            <a:extLst>
              <a:ext uri="{FF2B5EF4-FFF2-40B4-BE49-F238E27FC236}">
                <a16:creationId xmlns:a16="http://schemas.microsoft.com/office/drawing/2014/main" id="{6E7C9714-9E13-4868-8AEC-6FF1496A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895" y="1850325"/>
            <a:ext cx="24384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D631C6-E48B-494D-974D-0674708778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9245" y="2884167"/>
            <a:ext cx="4013878" cy="273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3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4.A Famous Human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HOG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33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Histograms of Oriented Gradients for Human Detection</a:t>
            </a:r>
          </a:p>
          <a:p>
            <a:pPr lvl="1">
              <a:spcBef>
                <a:spcPts val="0"/>
              </a:spcBef>
            </a:pPr>
            <a:r>
              <a:rPr lang="en-US" sz="3600" b="1" dirty="0"/>
              <a:t>Compute gradient in divided block 8x8</a:t>
            </a:r>
          </a:p>
          <a:p>
            <a:endParaRPr lang="en-US" sz="40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24" y="697008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Navneet </a:t>
            </a:r>
            <a:r>
              <a:rPr lang="en-US" altLang="th-TH" sz="1200" b="0" dirty="0" err="1"/>
              <a:t>Dalal</a:t>
            </a:r>
            <a:r>
              <a:rPr lang="en-US" altLang="th-TH" sz="1200" b="0" dirty="0"/>
              <a:t> and Bill </a:t>
            </a:r>
            <a:r>
              <a:rPr lang="en-US" altLang="th-TH" sz="1200" b="0" dirty="0" err="1"/>
              <a:t>Triggs</a:t>
            </a:r>
            <a:r>
              <a:rPr lang="en-US" altLang="th-TH" sz="1200" b="0" dirty="0"/>
              <a:t>, "</a:t>
            </a:r>
            <a:r>
              <a:rPr lang="en-US" altLang="th-TH" sz="1200" b="0" i="1" dirty="0"/>
              <a:t>Histograms of Oriented Gradients for Human Detection</a:t>
            </a:r>
            <a:r>
              <a:rPr lang="en-US" altLang="th-TH" sz="1200" b="0" dirty="0"/>
              <a:t>" CVPR05</a:t>
            </a:r>
          </a:p>
        </p:txBody>
      </p:sp>
      <p:pic>
        <p:nvPicPr>
          <p:cNvPr id="7170" name="Picture 2" descr="HOG Cell Gradients">
            <a:extLst>
              <a:ext uri="{FF2B5EF4-FFF2-40B4-BE49-F238E27FC236}">
                <a16:creationId xmlns:a16="http://schemas.microsoft.com/office/drawing/2014/main" id="{57814831-25A2-4567-B3F0-99DAE4B4C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40" y="2549597"/>
            <a:ext cx="6804248" cy="382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926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4.A Famous Human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HOG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34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Histograms of Oriented Gradients for Human Detection</a:t>
            </a:r>
          </a:p>
          <a:p>
            <a:pPr lvl="1">
              <a:spcBef>
                <a:spcPts val="0"/>
              </a:spcBef>
            </a:pPr>
            <a:r>
              <a:rPr lang="en-US" sz="3600" b="1" dirty="0"/>
              <a:t>Vote into 9 bins</a:t>
            </a:r>
          </a:p>
          <a:p>
            <a:endParaRPr lang="en-US" sz="40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24" y="697008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Navneet </a:t>
            </a:r>
            <a:r>
              <a:rPr lang="en-US" altLang="th-TH" sz="1200" b="0" dirty="0" err="1"/>
              <a:t>Dalal</a:t>
            </a:r>
            <a:r>
              <a:rPr lang="en-US" altLang="th-TH" sz="1200" b="0" dirty="0"/>
              <a:t> and Bill </a:t>
            </a:r>
            <a:r>
              <a:rPr lang="en-US" altLang="th-TH" sz="1200" b="0" dirty="0" err="1"/>
              <a:t>Triggs</a:t>
            </a:r>
            <a:r>
              <a:rPr lang="en-US" altLang="th-TH" sz="1200" b="0" dirty="0"/>
              <a:t>, "</a:t>
            </a:r>
            <a:r>
              <a:rPr lang="en-US" altLang="th-TH" sz="1200" b="0" i="1" dirty="0"/>
              <a:t>Histograms of Oriented Gradients for Human Detection</a:t>
            </a:r>
            <a:r>
              <a:rPr lang="en-US" altLang="th-TH" sz="1200" b="0" dirty="0"/>
              <a:t>" CVPR05</a:t>
            </a:r>
          </a:p>
        </p:txBody>
      </p:sp>
      <p:pic>
        <p:nvPicPr>
          <p:cNvPr id="8194" name="Picture 2" descr="Histogram computation in HOG">
            <a:extLst>
              <a:ext uri="{FF2B5EF4-FFF2-40B4-BE49-F238E27FC236}">
                <a16:creationId xmlns:a16="http://schemas.microsoft.com/office/drawing/2014/main" id="{2612CCC3-1302-45E7-A899-4E5B35C76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71" y="2776488"/>
            <a:ext cx="4457260" cy="3154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istogram of 8x8 cell ">
            <a:extLst>
              <a:ext uri="{FF2B5EF4-FFF2-40B4-BE49-F238E27FC236}">
                <a16:creationId xmlns:a16="http://schemas.microsoft.com/office/drawing/2014/main" id="{F34F9178-FD32-43F6-9D5F-236DBC5E7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756" y="3352552"/>
            <a:ext cx="3425973" cy="197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544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4.A Famous Human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HOG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35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Histograms of Oriented Gradients for Human Detection</a:t>
            </a:r>
          </a:p>
          <a:p>
            <a:pPr lvl="1">
              <a:spcBef>
                <a:spcPts val="0"/>
              </a:spcBef>
            </a:pPr>
            <a:r>
              <a:rPr lang="en-US" sz="3600" b="1" dirty="0"/>
              <a:t>Contrast Normalize in each Overlapped Block</a:t>
            </a:r>
          </a:p>
          <a:p>
            <a:pPr lvl="2">
              <a:spcBef>
                <a:spcPts val="0"/>
              </a:spcBef>
            </a:pPr>
            <a:r>
              <a:rPr lang="en-US" b="1" dirty="0"/>
              <a:t>Normalize the histogram so they are not affected by lighting variations. </a:t>
            </a:r>
          </a:p>
          <a:p>
            <a:pPr lvl="2">
              <a:spcBef>
                <a:spcPts val="0"/>
              </a:spcBef>
            </a:pPr>
            <a:r>
              <a:rPr lang="en-US" b="1" dirty="0"/>
              <a:t>Normalizing a vector removes the scale.</a:t>
            </a:r>
            <a:endParaRPr lang="en-US" sz="32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24" y="697008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Navneet </a:t>
            </a:r>
            <a:r>
              <a:rPr lang="en-US" altLang="th-TH" sz="1200" b="0" dirty="0" err="1"/>
              <a:t>Dalal</a:t>
            </a:r>
            <a:r>
              <a:rPr lang="en-US" altLang="th-TH" sz="1200" b="0" dirty="0"/>
              <a:t> and Bill </a:t>
            </a:r>
            <a:r>
              <a:rPr lang="en-US" altLang="th-TH" sz="1200" b="0" dirty="0" err="1"/>
              <a:t>Triggs</a:t>
            </a:r>
            <a:r>
              <a:rPr lang="en-US" altLang="th-TH" sz="1200" b="0" dirty="0"/>
              <a:t>, "</a:t>
            </a:r>
            <a:r>
              <a:rPr lang="en-US" altLang="th-TH" sz="1200" b="0" i="1" dirty="0"/>
              <a:t>Histograms of Oriented Gradients for Human Detection</a:t>
            </a:r>
            <a:r>
              <a:rPr lang="en-US" altLang="th-TH" sz="1200" b="0" dirty="0"/>
              <a:t>" CVPR05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A692CD-1140-4C54-8155-54FD9F3DF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659" y="3123926"/>
            <a:ext cx="6642844" cy="3603199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49EFAEE-9CB1-47F7-83CB-F28E54F5A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9" t="20203" b="51175"/>
          <a:stretch/>
        </p:blipFill>
        <p:spPr bwMode="auto">
          <a:xfrm>
            <a:off x="438623" y="3496568"/>
            <a:ext cx="32305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2D821B-894A-47A2-BF71-E9977CDBBE4B}"/>
              </a:ext>
            </a:extLst>
          </p:cNvPr>
          <p:cNvSpPr txBox="1"/>
          <p:nvPr/>
        </p:nvSpPr>
        <p:spPr>
          <a:xfrm>
            <a:off x="7585197" y="2684171"/>
            <a:ext cx="5603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H Sarabun New" panose="020B0604020202020204" charset="-34"/>
                <a:cs typeface="TH Sarabun New" panose="020B0604020202020204" charset="-34"/>
              </a:rPr>
              <a:t>-&gt; </a:t>
            </a:r>
            <a:r>
              <a:rPr lang="th-TH" sz="2400" dirty="0">
                <a:latin typeface="TH Sarabun New" panose="020B0604020202020204" charset="-34"/>
                <a:cs typeface="TH Sarabun New" panose="020B0604020202020204" charset="-34"/>
              </a:rPr>
              <a:t>9</a:t>
            </a:r>
            <a:r>
              <a:rPr lang="en-US" sz="2400" dirty="0">
                <a:latin typeface="TH Sarabun New" panose="020B0604020202020204" charset="-34"/>
                <a:cs typeface="TH Sarabun New" panose="020B0604020202020204" charset="-34"/>
              </a:rPr>
              <a:t> bins x 4 blocks = 36</a:t>
            </a:r>
          </a:p>
        </p:txBody>
      </p:sp>
    </p:spTree>
    <p:extLst>
      <p:ext uri="{BB962C8B-B14F-4D97-AF65-F5344CB8AC3E}">
        <p14:creationId xmlns:p14="http://schemas.microsoft.com/office/powerpoint/2010/main" val="19185354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4.A Famous Human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HOG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36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Histograms of Oriented Gradients for Human Detection</a:t>
            </a:r>
          </a:p>
          <a:p>
            <a:pPr lvl="1">
              <a:spcBef>
                <a:spcPts val="0"/>
              </a:spcBef>
            </a:pPr>
            <a:r>
              <a:rPr lang="en-US" sz="3600" b="1" dirty="0"/>
              <a:t>Build to Feature Vector and Train with SVM</a:t>
            </a:r>
            <a:endParaRPr lang="en-US" sz="32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24" y="697008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Navneet </a:t>
            </a:r>
            <a:r>
              <a:rPr lang="en-US" altLang="th-TH" sz="1200" b="0" dirty="0" err="1"/>
              <a:t>Dalal</a:t>
            </a:r>
            <a:r>
              <a:rPr lang="en-US" altLang="th-TH" sz="1200" b="0" dirty="0"/>
              <a:t> and Bill </a:t>
            </a:r>
            <a:r>
              <a:rPr lang="en-US" altLang="th-TH" sz="1200" b="0" dirty="0" err="1"/>
              <a:t>Triggs</a:t>
            </a:r>
            <a:r>
              <a:rPr lang="en-US" altLang="th-TH" sz="1200" b="0" dirty="0"/>
              <a:t>, "</a:t>
            </a:r>
            <a:r>
              <a:rPr lang="en-US" altLang="th-TH" sz="1200" b="0" i="1" dirty="0"/>
              <a:t>Histograms of Oriented Gradients for Human Detection</a:t>
            </a:r>
            <a:r>
              <a:rPr lang="en-US" altLang="th-TH" sz="1200" b="0" dirty="0"/>
              <a:t>" CVPR05</a:t>
            </a:r>
          </a:p>
        </p:txBody>
      </p:sp>
      <p:pic>
        <p:nvPicPr>
          <p:cNvPr id="9218" name="Picture 2" descr="hog-visualization">
            <a:extLst>
              <a:ext uri="{FF2B5EF4-FFF2-40B4-BE49-F238E27FC236}">
                <a16:creationId xmlns:a16="http://schemas.microsoft.com/office/drawing/2014/main" id="{D1E2E553-85B8-4DFD-A702-D921331A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36" y="2638710"/>
            <a:ext cx="1872208" cy="3738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8B8482-5F87-4F25-ABC5-6A224A225546}"/>
              </a:ext>
            </a:extLst>
          </p:cNvPr>
          <p:cNvSpPr txBox="1">
            <a:spLocks/>
          </p:cNvSpPr>
          <p:nvPr/>
        </p:nvSpPr>
        <p:spPr bwMode="auto">
          <a:xfrm>
            <a:off x="3906292" y="2650503"/>
            <a:ext cx="5616376" cy="4458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3600" kern="0" dirty="0"/>
              <a:t>7 x 15 </a:t>
            </a:r>
            <a:r>
              <a:rPr lang="en-US" sz="3600" b="1" dirty="0"/>
              <a:t>Overlapped Blocks x 36 Feature vectors = 3780 Feature vectors </a:t>
            </a:r>
            <a:endParaRPr lang="en-US" altLang="en-US" sz="3600" kern="0" dirty="0"/>
          </a:p>
          <a:p>
            <a:r>
              <a:rPr lang="en-US" altLang="en-US" sz="3600" kern="0" dirty="0"/>
              <a:t>Train with SVM / Positive / Negative samples</a:t>
            </a:r>
          </a:p>
          <a:p>
            <a:pPr>
              <a:buFontTx/>
              <a:buNone/>
            </a:pPr>
            <a:endParaRPr lang="en-US" altLang="en-US" sz="2800" b="0" kern="0" dirty="0"/>
          </a:p>
        </p:txBody>
      </p:sp>
      <p:pic>
        <p:nvPicPr>
          <p:cNvPr id="9220" name="Picture 4" descr="ไม่รู้จะเขียนอะไร เค้าเขียนกันหมดแล้ว: อัลกอริทึม Support Vector Machine ( SVM)">
            <a:extLst>
              <a:ext uri="{FF2B5EF4-FFF2-40B4-BE49-F238E27FC236}">
                <a16:creationId xmlns:a16="http://schemas.microsoft.com/office/drawing/2014/main" id="{B34A0F81-92EB-4C8D-870C-5C781C16E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906" y="4970756"/>
            <a:ext cx="2119302" cy="168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103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4.A Famous Human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HOG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37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Histograms of Oriented Gradients for Human Detection</a:t>
            </a:r>
          </a:p>
          <a:p>
            <a:pPr lvl="1">
              <a:spcBef>
                <a:spcPts val="0"/>
              </a:spcBef>
            </a:pPr>
            <a:r>
              <a:rPr lang="en-US" sz="3600" b="1" dirty="0"/>
              <a:t>Result</a:t>
            </a:r>
            <a:endParaRPr lang="en-US" sz="32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24" y="697008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Navneet </a:t>
            </a:r>
            <a:r>
              <a:rPr lang="en-US" altLang="th-TH" sz="1200" b="0" dirty="0" err="1"/>
              <a:t>Dalal</a:t>
            </a:r>
            <a:r>
              <a:rPr lang="en-US" altLang="th-TH" sz="1200" b="0" dirty="0"/>
              <a:t> and Bill </a:t>
            </a:r>
            <a:r>
              <a:rPr lang="en-US" altLang="th-TH" sz="1200" b="0" dirty="0" err="1"/>
              <a:t>Triggs</a:t>
            </a:r>
            <a:r>
              <a:rPr lang="en-US" altLang="th-TH" sz="1200" b="0" dirty="0"/>
              <a:t>, "</a:t>
            </a:r>
            <a:r>
              <a:rPr lang="en-US" altLang="th-TH" sz="1200" b="0" i="1" dirty="0"/>
              <a:t>Histograms of Oriented Gradients for Human Detection</a:t>
            </a:r>
            <a:r>
              <a:rPr lang="en-US" altLang="th-TH" sz="1200" b="0" dirty="0"/>
              <a:t>" CVPR05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C9168-094B-4747-9D21-8571EB386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0" y="2654378"/>
            <a:ext cx="4101892" cy="33123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CF404C-155F-4FB4-A695-1634F2355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568" y="3486214"/>
            <a:ext cx="5904656" cy="16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4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5. Machine Segmentation - </a:t>
            </a:r>
            <a:r>
              <a:rPr lang="en-US" b="1" dirty="0" err="1">
                <a:latin typeface="TH Sarabun New" pitchFamily="34" charset="-34"/>
                <a:cs typeface="TH Sarabun New" pitchFamily="34" charset="-34"/>
              </a:rPr>
              <a:t>Segnet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38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0" i="0" dirty="0" err="1">
                <a:effectLst/>
                <a:latin typeface="Lato"/>
              </a:rPr>
              <a:t>SegNet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Lato"/>
              </a:rPr>
              <a:t> is a deep encoder-decoder architecture for multi-class pixelwise segmentation researched and developed by members of the </a:t>
            </a:r>
            <a:r>
              <a:rPr lang="en-US" sz="2000" b="0" i="0" u="sng" dirty="0">
                <a:solidFill>
                  <a:srgbClr val="000000"/>
                </a:solidFill>
                <a:effectLst/>
                <a:latin typeface="Lato"/>
                <a:hlinkClick r:id="rId3"/>
              </a:rPr>
              <a:t>Computer Vision and Robotics Group</a:t>
            </a:r>
            <a:r>
              <a:rPr lang="en-US" sz="2000" b="0" i="0" dirty="0">
                <a:solidFill>
                  <a:srgbClr val="444444"/>
                </a:solidFill>
                <a:effectLst/>
                <a:latin typeface="Lato"/>
              </a:rPr>
              <a:t> at the University of Cambridge, UK.</a:t>
            </a:r>
            <a:endParaRPr lang="en-US" sz="36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E638B0-D778-4D1E-B50D-59BC0623F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276" y="2488456"/>
            <a:ext cx="7166248" cy="428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4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5. Machine Segmentation - </a:t>
            </a:r>
            <a:r>
              <a:rPr lang="en-US" b="1" dirty="0" err="1">
                <a:latin typeface="TH Sarabun New" pitchFamily="34" charset="-34"/>
                <a:cs typeface="TH Sarabun New" pitchFamily="34" charset="-34"/>
              </a:rPr>
              <a:t>Segnet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39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3600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E76864C-E1C5-4A88-A33A-627A3B9E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7" y="2437132"/>
            <a:ext cx="10333150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628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1.The beginning “face detector”</a:t>
            </a:r>
            <a:endParaRPr lang="en-US" sz="36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4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0" y="1162851"/>
            <a:ext cx="4086225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2" y="1142206"/>
            <a:ext cx="38481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 descr="fdr-o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28" y="4475163"/>
            <a:ext cx="3810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810196" y="6905626"/>
            <a:ext cx="28749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th-TH" sz="1400" b="0" dirty="0"/>
              <a:t>Many slides adapted from P. Viola</a:t>
            </a:r>
          </a:p>
        </p:txBody>
      </p:sp>
      <p:pic>
        <p:nvPicPr>
          <p:cNvPr id="3" name="รูปภาพ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220" y="4255591"/>
            <a:ext cx="1814773" cy="2577803"/>
          </a:xfrm>
          <a:prstGeom prst="rect">
            <a:avLst/>
          </a:prstGeom>
        </p:spPr>
      </p:pic>
      <p:sp>
        <p:nvSpPr>
          <p:cNvPr id="5" name="สี่เหลี่ยมผืนผ้า 4"/>
          <p:cNvSpPr/>
          <p:nvPr/>
        </p:nvSpPr>
        <p:spPr bwMode="auto">
          <a:xfrm>
            <a:off x="810196" y="4180681"/>
            <a:ext cx="2448272" cy="272494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th-TH" sz="2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ngsana New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5015977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5. Machine Segmentation - </a:t>
            </a:r>
            <a:r>
              <a:rPr lang="en-US" b="1" dirty="0" err="1">
                <a:latin typeface="TH Sarabun New" pitchFamily="34" charset="-34"/>
                <a:cs typeface="TH Sarabun New" pitchFamily="34" charset="-34"/>
              </a:rPr>
              <a:t>Segnet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40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Lungs Segmentation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1B782A3-49A9-4568-942C-99EA06952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63" y="2845155"/>
            <a:ext cx="35718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B6054B3-444D-482E-9BCF-51D6F7EE3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56" y="5005395"/>
            <a:ext cx="3571875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C4137F7C-634D-4D1D-836D-E24D8FA05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765" y="2957877"/>
            <a:ext cx="3324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8B02DAD1-0190-4C1D-921F-43DB6D80C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8787" y="4357323"/>
            <a:ext cx="3324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DA05C84-FD6E-4A31-AB74-9B4D89012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764" y="5903285"/>
            <a:ext cx="3324225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234FA6-0BAA-4BBE-AC88-C3BF60C4AD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540" y="1143973"/>
            <a:ext cx="3211820" cy="17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8043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6. Generative Adversarial Networks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41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800" b="1" dirty="0">
                <a:latin typeface="TH Sarabun New" pitchFamily="34" charset="-34"/>
                <a:cs typeface="TH Sarabun New" pitchFamily="34" charset="-34"/>
              </a:rPr>
              <a:t>Generative Adversarial Networks : </a:t>
            </a:r>
            <a:r>
              <a:rPr lang="en-US" sz="3600" b="1" dirty="0"/>
              <a:t>GAN </a:t>
            </a:r>
          </a:p>
          <a:p>
            <a:pPr lvl="1"/>
            <a:r>
              <a:rPr lang="en-US" sz="3200" b="1" dirty="0"/>
              <a:t>Generate new data with different properties (Supervised)</a:t>
            </a:r>
          </a:p>
          <a:p>
            <a:pPr lvl="1"/>
            <a:r>
              <a:rPr lang="en-US" sz="3200" b="1" dirty="0"/>
              <a:t>Included 1) Generator 2) Discriminator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028A35-907A-40F0-B8B7-5F4F06DCE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52" y="3280544"/>
            <a:ext cx="7866980" cy="300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99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6. Generative Adversarial Networks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42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SRGAN – Super 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CE92AC-D418-4BD3-BB1E-E3ED19E3D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74" y="2056408"/>
            <a:ext cx="9114286" cy="44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603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6. Generative Adversarial Networks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43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SRGAN Application</a:t>
            </a:r>
          </a:p>
        </p:txBody>
      </p:sp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3345264F-A01F-49FF-B238-899A3ACF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8" y="1965325"/>
            <a:ext cx="9344025" cy="363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675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6. Generative Adversarial Networks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44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SRGAN Application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162124" y="6877752"/>
            <a:ext cx="8534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IMG REF :: https://medium.com/@peaceful0907/generative-adversarial-network-and-super-resolution-gan-srgan-e2e7a4440066</a:t>
            </a:r>
          </a:p>
        </p:txBody>
      </p:sp>
      <p:pic>
        <p:nvPicPr>
          <p:cNvPr id="8194" name="Picture 2" descr="Image for post">
            <a:extLst>
              <a:ext uri="{FF2B5EF4-FFF2-40B4-BE49-F238E27FC236}">
                <a16:creationId xmlns:a16="http://schemas.microsoft.com/office/drawing/2014/main" id="{D1C73351-EB84-4BD7-9936-34F5C277A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04" y="1912392"/>
            <a:ext cx="8393187" cy="276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for post">
            <a:extLst>
              <a:ext uri="{FF2B5EF4-FFF2-40B4-BE49-F238E27FC236}">
                <a16:creationId xmlns:a16="http://schemas.microsoft.com/office/drawing/2014/main" id="{C99B211E-572E-43AB-951E-A2A4D5234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75" y="4817137"/>
            <a:ext cx="8800375" cy="194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040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6. Generative Adversarial Networks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45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/>
              <a:t>GAN</a:t>
            </a:r>
            <a:r>
              <a:rPr lang="en-US" sz="3600" b="1" dirty="0"/>
              <a:t> Application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Generate Examples for Image Datasets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Generate Photographs of Human Faces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Generate Realistic Photographs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Generate Cartoon Characters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Image-to-Image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Text-to-Image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Semantic-Image-to-Photo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Face Frontal View Generation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Generate New Human Poses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Photos to Emojis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Photograph Editing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Face Aging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Photo Blending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Super Resolution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Photo Inpainting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Clothing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Video Prediction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555555"/>
                </a:solidFill>
                <a:effectLst/>
                <a:latin typeface="Helvetica Neue"/>
              </a:rPr>
              <a:t>3D Object Generation</a:t>
            </a:r>
          </a:p>
          <a:p>
            <a:pPr marL="0" indent="0">
              <a:buNone/>
            </a:pPr>
            <a:endParaRPr lang="en-US" sz="3600" b="1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898428" y="7036614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https://machinelearningmastery.com/impressive-applications-of-generative-adversarial-networks/</a:t>
            </a:r>
          </a:p>
        </p:txBody>
      </p:sp>
      <p:pic>
        <p:nvPicPr>
          <p:cNvPr id="10242" name="Picture 2" descr="Image for post">
            <a:extLst>
              <a:ext uri="{FF2B5EF4-FFF2-40B4-BE49-F238E27FC236}">
                <a16:creationId xmlns:a16="http://schemas.microsoft.com/office/drawing/2014/main" id="{AE579273-DFD2-419B-B965-06D6D35FF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805" y="2082116"/>
            <a:ext cx="3240360" cy="296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for post">
            <a:extLst>
              <a:ext uri="{FF2B5EF4-FFF2-40B4-BE49-F238E27FC236}">
                <a16:creationId xmlns:a16="http://schemas.microsoft.com/office/drawing/2014/main" id="{A94F5AD7-DD83-4448-9C9E-CF5346135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294" y="1109410"/>
            <a:ext cx="6023446" cy="91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Image for post">
            <a:extLst>
              <a:ext uri="{FF2B5EF4-FFF2-40B4-BE49-F238E27FC236}">
                <a16:creationId xmlns:a16="http://schemas.microsoft.com/office/drawing/2014/main" id="{7AAE4914-1BF7-4834-BD6A-56599CD8D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4865919"/>
            <a:ext cx="4608512" cy="193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236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7. Pose Estimation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46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4400" b="1" dirty="0"/>
              <a:t>         </a:t>
            </a:r>
            <a:r>
              <a:rPr lang="en-US" sz="4400" b="1" dirty="0" err="1"/>
              <a:t>OpenPose</a:t>
            </a:r>
            <a:endParaRPr lang="en-US" sz="4400" b="1" dirty="0"/>
          </a:p>
          <a:p>
            <a:pPr marL="0" indent="0">
              <a:buNone/>
            </a:pPr>
            <a:endParaRPr lang="en-US" sz="4400" b="1" i="0" dirty="0">
              <a:solidFill>
                <a:srgbClr val="555555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US" sz="1600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US" sz="3600" b="1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C05EE9B9-C0DA-42BA-8EFA-B4FE0366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49" y="1192213"/>
            <a:ext cx="1008211" cy="100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870ACC8-08E7-4C76-90EE-FFDCB4C47C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3" y="2344887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78788-E3DB-44B1-B04F-B6D70C4EF78D}"/>
              </a:ext>
            </a:extLst>
          </p:cNvPr>
          <p:cNvSpPr txBox="1"/>
          <p:nvPr/>
        </p:nvSpPr>
        <p:spPr>
          <a:xfrm>
            <a:off x="277349" y="7025596"/>
            <a:ext cx="56036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https://github.com/CMU-Perceptual-Computing-Lab/openpose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536E3C57-8EA6-4198-9400-152C47707E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06" y="1121929"/>
            <a:ext cx="5605669" cy="315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3E71FEA8-E22E-478D-8E6D-8C2AA174E2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657" y="4400347"/>
            <a:ext cx="4817637" cy="286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>
            <a:extLst>
              <a:ext uri="{FF2B5EF4-FFF2-40B4-BE49-F238E27FC236}">
                <a16:creationId xmlns:a16="http://schemas.microsoft.com/office/drawing/2014/main" id="{5AE930FC-4E83-4678-A013-5F6840B84D9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54" y="4969661"/>
            <a:ext cx="3649588" cy="205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0176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388" y="1192212"/>
            <a:ext cx="10080625" cy="6264796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0000B8"/>
                </a:solidFill>
              </a:rPr>
              <a:t>Q / A</a:t>
            </a:r>
            <a:r>
              <a:rPr lang="th-TH" sz="5400" b="1" dirty="0">
                <a:solidFill>
                  <a:srgbClr val="0000B8"/>
                </a:solidFill>
              </a:rPr>
              <a:t> </a:t>
            </a:r>
          </a:p>
          <a:p>
            <a:pPr marL="0" indent="0" algn="ctr">
              <a:buNone/>
            </a:pPr>
            <a:r>
              <a:rPr lang="th-TH" sz="5400" b="1" dirty="0">
                <a:solidFill>
                  <a:srgbClr val="0000B8"/>
                </a:solidFill>
              </a:rPr>
              <a:t>ถามตอบข้อสงสัย</a:t>
            </a:r>
            <a:endParaRPr lang="en-US" sz="5400" b="1" dirty="0">
              <a:solidFill>
                <a:srgbClr val="0000B8"/>
              </a:solidFill>
            </a:endParaRPr>
          </a:p>
          <a:p>
            <a:pPr marL="0" indent="0">
              <a:buNone/>
            </a:pPr>
            <a:r>
              <a:rPr lang="th-TH" sz="3600" b="1" dirty="0">
                <a:solidFill>
                  <a:srgbClr val="0000B8"/>
                </a:solidFill>
              </a:rPr>
              <a:t>	</a:t>
            </a:r>
          </a:p>
          <a:p>
            <a:pPr>
              <a:buFontTx/>
              <a:buChar char="-"/>
            </a:pPr>
            <a:endParaRPr lang="th-TH" sz="3600" b="1" dirty="0">
              <a:solidFill>
                <a:srgbClr val="0000B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47</a:t>
            </a:fld>
            <a:endParaRPr lang="th-TH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63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2.Sliding window search with multi-scale</a:t>
            </a:r>
            <a:endParaRPr lang="en-US" sz="36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5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Sliding window for search object with multi-scale windows and/or pyramid images.</a:t>
            </a:r>
            <a:endParaRPr lang="en-US" dirty="0"/>
          </a:p>
        </p:txBody>
      </p:sp>
      <p:pic>
        <p:nvPicPr>
          <p:cNvPr id="1028" name="Picture 4" descr="Figure 2: An example of applying a sliding window to each layer of the image pyramid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4" y="2225162"/>
            <a:ext cx="5492136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สี่เหลี่ยมผืนผ้า 6"/>
          <p:cNvSpPr/>
          <p:nvPr/>
        </p:nvSpPr>
        <p:spPr>
          <a:xfrm>
            <a:off x="334760" y="6676059"/>
            <a:ext cx="53467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Image Ref: </a:t>
            </a:r>
            <a:r>
              <a:rPr lang="th-TH" sz="1000" dirty="0"/>
              <a:t>https://www.pyimagesearch.com/2015/03/23/sliding-windows-for-object-detection-with-python-and-opencv/</a:t>
            </a:r>
          </a:p>
        </p:txBody>
      </p:sp>
      <p:pic>
        <p:nvPicPr>
          <p:cNvPr id="1030" name="Picture 6" descr="Evolution of Object Detection and Localization Algorithms | by Prince  Grover | Towards Data Scienc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063" y="3064520"/>
            <a:ext cx="4552950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สี่เหลี่ยมผืนผ้า 11"/>
          <p:cNvSpPr/>
          <p:nvPr/>
        </p:nvSpPr>
        <p:spPr>
          <a:xfrm>
            <a:off x="5562724" y="6555647"/>
            <a:ext cx="53467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h-TH" sz="1050" dirty="0"/>
              <a:t>https://towardsdatascience.com/evolution-of-object-detection-and-localization-algorithms-e241021d8bad</a:t>
            </a:r>
          </a:p>
        </p:txBody>
      </p:sp>
    </p:spTree>
    <p:extLst>
      <p:ext uri="{BB962C8B-B14F-4D97-AF65-F5344CB8AC3E}">
        <p14:creationId xmlns:p14="http://schemas.microsoft.com/office/powerpoint/2010/main" val="3178169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2.Sliding window search with multi-scale</a:t>
            </a:r>
            <a:endParaRPr lang="en-US" sz="36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6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th-TH" b="1" dirty="0"/>
              <a:t>Basic idea: slide a window across image and evaluate a face model at every location</a:t>
            </a:r>
            <a:endParaRPr lang="en-US" b="1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436" y="2704480"/>
            <a:ext cx="4267200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1579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7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b="1" dirty="0"/>
              <a:t>Real-time Object Detection</a:t>
            </a:r>
          </a:p>
          <a:p>
            <a:r>
              <a:rPr lang="en-US" sz="4000" b="1" dirty="0"/>
              <a:t>Training slowly – fast detection</a:t>
            </a:r>
          </a:p>
          <a:p>
            <a:r>
              <a:rPr lang="en-US" sz="4000" b="1" dirty="0"/>
              <a:t>Ideas</a:t>
            </a:r>
          </a:p>
          <a:p>
            <a:pPr lvl="1"/>
            <a:r>
              <a:rPr lang="en-US" dirty="0"/>
              <a:t>3.1) </a:t>
            </a:r>
            <a:r>
              <a:rPr lang="en-US" dirty="0" err="1"/>
              <a:t>Haar</a:t>
            </a:r>
            <a:r>
              <a:rPr lang="en-US" dirty="0"/>
              <a:t>-Like Features – Rapidly encode (calculation) features with </a:t>
            </a:r>
            <a:r>
              <a:rPr lang="en-US" b="1" dirty="0"/>
              <a:t>Integral Image</a:t>
            </a:r>
          </a:p>
          <a:p>
            <a:pPr lvl="1"/>
            <a:r>
              <a:rPr lang="en-US" dirty="0"/>
              <a:t>3.2) </a:t>
            </a:r>
            <a:r>
              <a:rPr lang="en-US" dirty="0" err="1"/>
              <a:t>AdaBoost</a:t>
            </a:r>
            <a:r>
              <a:rPr lang="en-US" dirty="0"/>
              <a:t> - Features Selection</a:t>
            </a:r>
          </a:p>
          <a:p>
            <a:pPr lvl="1"/>
            <a:r>
              <a:rPr lang="en-US" dirty="0"/>
              <a:t>3.3) Cascade of Classification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pic>
        <p:nvPicPr>
          <p:cNvPr id="4098" name="Picture 2" descr="haar_featur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28" y="1480344"/>
            <a:ext cx="1512168" cy="128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aa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052" y="1600200"/>
            <a:ext cx="1754415" cy="1066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 structure of the Viola–Jones cascade classifier. | Download Scientific  Diagra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739" y="4348402"/>
            <a:ext cx="2829639" cy="14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686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8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1" indent="-685800">
              <a:buNone/>
            </a:pPr>
            <a:r>
              <a:rPr lang="en-US" sz="4000" b="1" dirty="0">
                <a:ea typeface="+mn-ea"/>
              </a:rPr>
              <a:t>3.1) </a:t>
            </a:r>
            <a:r>
              <a:rPr lang="en-US" sz="4000" b="1" dirty="0" err="1">
                <a:ea typeface="+mn-ea"/>
              </a:rPr>
              <a:t>Haar</a:t>
            </a:r>
            <a:r>
              <a:rPr lang="en-US" sz="4000" b="1" dirty="0">
                <a:ea typeface="+mn-ea"/>
              </a:rPr>
              <a:t>-Like Features – Rapidly encode (calculation) features with </a:t>
            </a:r>
            <a:r>
              <a:rPr lang="en-US" sz="4000" b="1" dirty="0">
                <a:solidFill>
                  <a:srgbClr val="FF0000"/>
                </a:solidFill>
                <a:ea typeface="+mn-ea"/>
              </a:rPr>
              <a:t>Integral Image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110358" y="2632472"/>
            <a:ext cx="46482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th-TH" b="0" kern="0" dirty="0"/>
              <a:t>The </a:t>
            </a:r>
            <a:r>
              <a:rPr lang="en-US" altLang="th-TH" b="0" i="1" kern="0" dirty="0"/>
              <a:t>integral image </a:t>
            </a:r>
            <a:r>
              <a:rPr lang="en-US" altLang="th-TH" b="0" kern="0" dirty="0"/>
              <a:t>computes a value at each pixel (</a:t>
            </a:r>
            <a:r>
              <a:rPr lang="en-US" altLang="th-TH" b="0" i="1" kern="0" dirty="0" err="1"/>
              <a:t>x</a:t>
            </a:r>
            <a:r>
              <a:rPr lang="en-US" altLang="th-TH" b="0" kern="0" dirty="0" err="1"/>
              <a:t>,</a:t>
            </a:r>
            <a:r>
              <a:rPr lang="en-US" altLang="th-TH" b="0" i="1" kern="0" dirty="0" err="1"/>
              <a:t>y</a:t>
            </a:r>
            <a:r>
              <a:rPr lang="en-US" altLang="th-TH" b="0" kern="0" dirty="0"/>
              <a:t>) that is the sum of the pixel values above and to the left of (</a:t>
            </a:r>
            <a:r>
              <a:rPr lang="en-US" altLang="th-TH" b="0" i="1" kern="0" dirty="0" err="1"/>
              <a:t>x</a:t>
            </a:r>
            <a:r>
              <a:rPr lang="en-US" altLang="th-TH" b="0" kern="0" dirty="0" err="1"/>
              <a:t>,</a:t>
            </a:r>
            <a:r>
              <a:rPr lang="en-US" altLang="th-TH" b="0" i="1" kern="0" dirty="0" err="1"/>
              <a:t>y</a:t>
            </a:r>
            <a:r>
              <a:rPr lang="en-US" altLang="th-TH" b="0" kern="0" dirty="0"/>
              <a:t>), inclusive</a:t>
            </a:r>
          </a:p>
          <a:p>
            <a:r>
              <a:rPr lang="en-US" altLang="th-TH" b="0" kern="0" dirty="0"/>
              <a:t>This can quickly be computed in one pass through the image</a:t>
            </a:r>
          </a:p>
          <a:p>
            <a:endParaRPr lang="en-US" altLang="th-TH" b="0" kern="0" dirty="0"/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7316342" y="2920504"/>
            <a:ext cx="2667000" cy="27432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th-TH" altLang="th-TH" b="0">
              <a:latin typeface="Times New Roman" panose="02020603050405020304" pitchFamily="18" charset="0"/>
            </a:endParaRPr>
          </a:p>
        </p:txBody>
      </p:sp>
      <p:sp>
        <p:nvSpPr>
          <p:cNvPr id="15" name="Text Box 5"/>
          <p:cNvSpPr txBox="1">
            <a:spLocks noChangeArrowheads="1"/>
          </p:cNvSpPr>
          <p:nvPr/>
        </p:nvSpPr>
        <p:spPr bwMode="auto">
          <a:xfrm>
            <a:off x="8154542" y="3911104"/>
            <a:ext cx="768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th-TH" b="0">
                <a:latin typeface="Times New Roman" panose="02020603050405020304" pitchFamily="18" charset="0"/>
              </a:rPr>
              <a:t>(x,y)</a:t>
            </a:r>
          </a:p>
        </p:txBody>
      </p:sp>
      <p:sp>
        <p:nvSpPr>
          <p:cNvPr id="16" name="Rectangle 6"/>
          <p:cNvSpPr>
            <a:spLocks noChangeArrowheads="1"/>
          </p:cNvSpPr>
          <p:nvPr/>
        </p:nvSpPr>
        <p:spPr bwMode="auto">
          <a:xfrm>
            <a:off x="7316342" y="2920504"/>
            <a:ext cx="914400" cy="1143000"/>
          </a:xfrm>
          <a:prstGeom prst="rect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</p:spTree>
    <p:extLst>
      <p:ext uri="{BB962C8B-B14F-4D97-AF65-F5344CB8AC3E}">
        <p14:creationId xmlns:p14="http://schemas.microsoft.com/office/powerpoint/2010/main" val="15698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3213"/>
            <a:ext cx="10603284" cy="744537"/>
          </a:xfrm>
        </p:spPr>
        <p:txBody>
          <a:bodyPr/>
          <a:lstStyle/>
          <a:p>
            <a:r>
              <a:rPr lang="en-US" b="1" dirty="0">
                <a:latin typeface="TH Sarabun New" pitchFamily="34" charset="-34"/>
                <a:cs typeface="TH Sarabun New" pitchFamily="34" charset="-34"/>
              </a:rPr>
              <a:t>3.A Famous Object Detection -&gt; </a:t>
            </a:r>
            <a:r>
              <a:rPr lang="en-US" sz="4000" b="1" dirty="0">
                <a:latin typeface="TH Sarabun New" pitchFamily="34" charset="-34"/>
                <a:cs typeface="TH Sarabun New" pitchFamily="34" charset="-34"/>
              </a:rPr>
              <a:t>Paul Viola, et al.</a:t>
            </a:r>
            <a:endParaRPr lang="en-US" sz="3200" b="1" dirty="0">
              <a:latin typeface="TH Sarabun New" pitchFamily="34" charset="-34"/>
              <a:cs typeface="TH Sarabun New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D78337-2A33-4F7A-85B3-3BFB3B6F59BA}" type="slidenum">
              <a:rPr lang="en-US" smtClean="0">
                <a:latin typeface="Times New Roman" pitchFamily="18" charset="0"/>
                <a:cs typeface="Times New Roman" pitchFamily="18" charset="0"/>
              </a:rPr>
              <a:pPr>
                <a:defRPr/>
              </a:pPr>
              <a:t>9</a:t>
            </a:fld>
            <a:endParaRPr lang="th-TH" dirty="0">
              <a:latin typeface="Times New Roman" pitchFamily="18" charset="0"/>
            </a:endParaRPr>
          </a:p>
        </p:txBody>
      </p:sp>
      <p:sp>
        <p:nvSpPr>
          <p:cNvPr id="8" name="ตัวแทนเนื้อหา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0" lvl="1" indent="-685800">
              <a:buNone/>
            </a:pPr>
            <a:r>
              <a:rPr lang="en-US" sz="4000" b="1" dirty="0">
                <a:ea typeface="+mn-ea"/>
              </a:rPr>
              <a:t>3.1) </a:t>
            </a:r>
            <a:r>
              <a:rPr lang="en-US" sz="4000" b="1" dirty="0" err="1">
                <a:ea typeface="+mn-ea"/>
              </a:rPr>
              <a:t>Haar</a:t>
            </a:r>
            <a:r>
              <a:rPr lang="en-US" sz="4000" b="1" dirty="0">
                <a:ea typeface="+mn-ea"/>
              </a:rPr>
              <a:t>-Like Features – Rapidly encode (calculation) features with </a:t>
            </a:r>
            <a:r>
              <a:rPr lang="en-US" sz="4000" b="1" dirty="0">
                <a:solidFill>
                  <a:srgbClr val="FF0000"/>
                </a:solidFill>
                <a:ea typeface="+mn-ea"/>
              </a:rPr>
              <a:t>Integral Image</a:t>
            </a:r>
          </a:p>
          <a:p>
            <a:endParaRPr lang="en-US" dirty="0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50156" y="6608745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 dirty="0"/>
              <a:t>P. Viola and M. Jones. </a:t>
            </a:r>
            <a:r>
              <a:rPr lang="en-US" altLang="th-TH" sz="1200" b="0" i="1" dirty="0">
                <a:hlinkClick r:id="rId3"/>
              </a:rPr>
              <a:t>Rapid object detection using a boosted cascade of simple features.</a:t>
            </a:r>
            <a:r>
              <a:rPr lang="en-US" altLang="th-TH" sz="1200" b="0" dirty="0"/>
              <a:t> CVPR 2001. 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50156" y="6883013"/>
            <a:ext cx="85344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th-TH" sz="1200" b="0"/>
              <a:t>P. Viola and M. Jones. </a:t>
            </a:r>
            <a:r>
              <a:rPr lang="en-US" altLang="th-TH" sz="1200" b="0" i="1">
                <a:hlinkClick r:id="rId4"/>
              </a:rPr>
              <a:t>Robust real-time face detection.</a:t>
            </a:r>
            <a:r>
              <a:rPr lang="en-US" altLang="th-TH" sz="1200" b="0"/>
              <a:t> IJCV 57(2), 2004. 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198364" y="2387104"/>
            <a:ext cx="4572000" cy="586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TH Sarabun New" pitchFamily="34" charset="-34"/>
                <a:ea typeface="+mn-ea"/>
                <a:cs typeface="TH Sarabun New" pitchFamily="34" charset="-34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H Sarabun New" pitchFamily="34" charset="-34"/>
                <a:cs typeface="TH Sarabun New" pitchFamily="34" charset="-34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th-TH" b="0" kern="0"/>
              <a:t>Let A,B,C,D be the values of the integral image at the corners of a rectangle</a:t>
            </a:r>
          </a:p>
          <a:p>
            <a:pPr>
              <a:lnSpc>
                <a:spcPct val="90000"/>
              </a:lnSpc>
            </a:pPr>
            <a:r>
              <a:rPr lang="en-US" altLang="th-TH" b="0" kern="0"/>
              <a:t>Then the sum of original image values within the rectangle can be computed as: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th-TH" sz="2400" b="0" kern="0"/>
              <a:t>   sum = A – B – C + D</a:t>
            </a:r>
          </a:p>
          <a:p>
            <a:pPr>
              <a:lnSpc>
                <a:spcPct val="90000"/>
              </a:lnSpc>
            </a:pPr>
            <a:r>
              <a:rPr lang="en-US" altLang="th-TH" b="0" kern="0"/>
              <a:t>Only 3 additions are required for any size of rectangle!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5922764" y="2920504"/>
            <a:ext cx="3429000" cy="32766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6684764" y="3682504"/>
            <a:ext cx="1828800" cy="1219200"/>
          </a:xfrm>
          <a:prstGeom prst="rect">
            <a:avLst/>
          </a:prstGeom>
          <a:solidFill>
            <a:schemeClr val="accent2"/>
          </a:solidFill>
          <a:ln w="1905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th-TH" altLang="th-TH"/>
          </a:p>
        </p:txBody>
      </p:sp>
      <p:sp>
        <p:nvSpPr>
          <p:cNvPr id="18" name="Text Box 6"/>
          <p:cNvSpPr txBox="1">
            <a:spLocks noChangeArrowheads="1"/>
          </p:cNvSpPr>
          <p:nvPr/>
        </p:nvSpPr>
        <p:spPr bwMode="auto">
          <a:xfrm>
            <a:off x="6303764" y="3377704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th-TH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8521502" y="3377704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th-TH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20" name="Text Box 8"/>
          <p:cNvSpPr txBox="1">
            <a:spLocks noChangeArrowheads="1"/>
          </p:cNvSpPr>
          <p:nvPr/>
        </p:nvSpPr>
        <p:spPr bwMode="auto">
          <a:xfrm>
            <a:off x="6303764" y="4749304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th-TH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8581827" y="4673104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n-US" altLang="th-TH">
                <a:latin typeface="Times New Roman" panose="02020603050405020304" pitchFamily="18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51565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7575D1"/>
      </a:accent2>
      <a:accent3>
        <a:srgbClr val="FFFFFF"/>
      </a:accent3>
      <a:accent4>
        <a:srgbClr val="000000"/>
      </a:accent4>
      <a:accent5>
        <a:srgbClr val="DAEDEF"/>
      </a:accent5>
      <a:accent6>
        <a:srgbClr val="002060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ngsana New"/>
      </a:majorFont>
      <a:minorFont>
        <a:latin typeface="Arial"/>
        <a:ea typeface=""/>
        <a:cs typeface="Angsana New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ngsana New" pitchFamily="18" charset="-34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th-TH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ngsana New" pitchFamily="18" charset="-34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ชุดรูปแบบของ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PSU_PPTX Template 4-3</Template>
  <TotalTime>50847</TotalTime>
  <Words>2970</Words>
  <Application>Microsoft Office PowerPoint</Application>
  <PresentationFormat>Custom</PresentationFormat>
  <Paragraphs>389</Paragraphs>
  <Slides>47</Slides>
  <Notes>47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Times New Roman</vt:lpstr>
      <vt:lpstr>Calibri</vt:lpstr>
      <vt:lpstr>Arial</vt:lpstr>
      <vt:lpstr>Aharoni</vt:lpstr>
      <vt:lpstr>Helvetica</vt:lpstr>
      <vt:lpstr>TH Sarabun New</vt:lpstr>
      <vt:lpstr>Lato</vt:lpstr>
      <vt:lpstr>Helvetica Neue</vt:lpstr>
      <vt:lpstr>Default Design</vt:lpstr>
      <vt:lpstr>Document</vt:lpstr>
      <vt:lpstr>PowerPoint Presentation</vt:lpstr>
      <vt:lpstr>References </vt:lpstr>
      <vt:lpstr>0. Outline</vt:lpstr>
      <vt:lpstr>1.The beginning “face detector”</vt:lpstr>
      <vt:lpstr>2.Sliding window search with multi-scale</vt:lpstr>
      <vt:lpstr>2.Sliding window search with multi-scale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3.A Famous Object Detection -&gt; Paul Viola, et al.</vt:lpstr>
      <vt:lpstr>4.A Famous Human Detection -&gt; HOG</vt:lpstr>
      <vt:lpstr>4.A Famous Human Detection -&gt; HOG</vt:lpstr>
      <vt:lpstr>4.A Famous Human Detection -&gt; HOG</vt:lpstr>
      <vt:lpstr>4.A Famous Human Detection -&gt; HOG</vt:lpstr>
      <vt:lpstr>4.A Famous Human Detection -&gt; HOG</vt:lpstr>
      <vt:lpstr>4.A Famous Human Detection -&gt; HOG</vt:lpstr>
      <vt:lpstr>4.A Famous Human Detection -&gt; HOG</vt:lpstr>
      <vt:lpstr>4.A Famous Human Detection -&gt; HOG</vt:lpstr>
      <vt:lpstr>4.A Famous Human Detection -&gt; HOG</vt:lpstr>
      <vt:lpstr>4.A Famous Human Detection -&gt; HOG</vt:lpstr>
      <vt:lpstr>5. Machine Segmentation - Segnet</vt:lpstr>
      <vt:lpstr>5. Machine Segmentation - Segnet</vt:lpstr>
      <vt:lpstr>5. Machine Segmentation - Segnet</vt:lpstr>
      <vt:lpstr>6. Generative Adversarial Networks</vt:lpstr>
      <vt:lpstr>6. Generative Adversarial Networks</vt:lpstr>
      <vt:lpstr>6. Generative Adversarial Networks</vt:lpstr>
      <vt:lpstr>6. Generative Adversarial Networks</vt:lpstr>
      <vt:lpstr>6. Generative Adversarial Networks</vt:lpstr>
      <vt:lpstr>7. Pose Estimation</vt:lpstr>
      <vt:lpstr>PowerPoint Presentation</vt:lpstr>
    </vt:vector>
  </TitlesOfParts>
  <Company>coe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kom</dc:creator>
  <cp:lastModifiedBy>Pongsagorn Chalearnnetkul</cp:lastModifiedBy>
  <cp:revision>3075</cp:revision>
  <cp:lastPrinted>2019-04-24T16:25:49Z</cp:lastPrinted>
  <dcterms:created xsi:type="dcterms:W3CDTF">2007-11-02T03:08:06Z</dcterms:created>
  <dcterms:modified xsi:type="dcterms:W3CDTF">2020-10-04T17:22:33Z</dcterms:modified>
</cp:coreProperties>
</file>